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0" r:id="rId4"/>
    <p:sldId id="266" r:id="rId5"/>
    <p:sldId id="291" r:id="rId6"/>
    <p:sldId id="292" r:id="rId7"/>
    <p:sldId id="286" r:id="rId8"/>
    <p:sldId id="288" r:id="rId9"/>
    <p:sldId id="267" r:id="rId10"/>
    <p:sldId id="261" r:id="rId11"/>
    <p:sldId id="290" r:id="rId12"/>
    <p:sldId id="293" r:id="rId13"/>
    <p:sldId id="270" r:id="rId14"/>
    <p:sldId id="283" r:id="rId15"/>
    <p:sldId id="269" r:id="rId16"/>
    <p:sldId id="282" r:id="rId17"/>
    <p:sldId id="271" r:id="rId18"/>
    <p:sldId id="272" r:id="rId19"/>
    <p:sldId id="273" r:id="rId20"/>
    <p:sldId id="274" r:id="rId21"/>
    <p:sldId id="275" r:id="rId22"/>
    <p:sldId id="276" r:id="rId23"/>
    <p:sldId id="277" r:id="rId24"/>
    <p:sldId id="278" r:id="rId25"/>
    <p:sldId id="279" r:id="rId26"/>
    <p:sldId id="265" r:id="rId27"/>
    <p:sldId id="268" r:id="rId28"/>
    <p:sldId id="294"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55" autoAdjust="0"/>
  </p:normalViewPr>
  <p:slideViewPr>
    <p:cSldViewPr snapToGrid="0">
      <p:cViewPr varScale="1">
        <p:scale>
          <a:sx n="100" d="100"/>
          <a:sy n="100" d="100"/>
        </p:scale>
        <p:origin x="-31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D047D-173F-4F1E-A432-6C950D81CA27}" type="doc">
      <dgm:prSet loTypeId="urn:microsoft.com/office/officeart/2005/8/layout/process1" loCatId="process" qsTypeId="urn:microsoft.com/office/officeart/2005/8/quickstyle/simple1" qsCatId="simple" csTypeId="urn:microsoft.com/office/officeart/2005/8/colors/accent1_2" csCatId="accent1" phldr="1"/>
      <dgm:spPr/>
    </dgm:pt>
    <dgm:pt modelId="{D247147A-3720-4633-ABBE-46537877F106}">
      <dgm:prSet phldrT="[Testo]" custT="1"/>
      <dgm:spPr>
        <a:solidFill>
          <a:schemeClr val="accent1">
            <a:lumMod val="40000"/>
            <a:lumOff val="60000"/>
          </a:schemeClr>
        </a:solidFill>
      </dgm:spPr>
      <dgm:t>
        <a:bodyPr/>
        <a:lstStyle/>
        <a:p>
          <a:r>
            <a:rPr lang="it-IT" sz="2400" dirty="0" smtClean="0">
              <a:solidFill>
                <a:schemeClr val="tx1"/>
              </a:solidFill>
            </a:rPr>
            <a:t>Assume informazioni e procede ad ispezioni di cose e di luoghi</a:t>
          </a:r>
          <a:endParaRPr lang="it-IT" sz="2400" dirty="0">
            <a:solidFill>
              <a:schemeClr val="tx1"/>
            </a:solidFill>
          </a:endParaRPr>
        </a:p>
      </dgm:t>
    </dgm:pt>
    <dgm:pt modelId="{D4C8A45D-3409-4A09-8470-60D8E957C4D1}" type="parTrans" cxnId="{C2777C88-FF89-43E1-8C38-BBF301DB0040}">
      <dgm:prSet/>
      <dgm:spPr/>
      <dgm:t>
        <a:bodyPr/>
        <a:lstStyle/>
        <a:p>
          <a:endParaRPr lang="it-IT"/>
        </a:p>
      </dgm:t>
    </dgm:pt>
    <dgm:pt modelId="{AF3E9625-2C09-4D7D-86A7-F6B3BCF05FFD}" type="sibTrans" cxnId="{C2777C88-FF89-43E1-8C38-BBF301DB0040}">
      <dgm:prSet/>
      <dgm:spPr/>
      <dgm:t>
        <a:bodyPr/>
        <a:lstStyle/>
        <a:p>
          <a:endParaRPr lang="it-IT"/>
        </a:p>
      </dgm:t>
    </dgm:pt>
    <dgm:pt modelId="{92BEA8B0-4137-4547-BDB5-416FA84888B2}">
      <dgm:prSet custT="1"/>
      <dgm:spPr>
        <a:solidFill>
          <a:schemeClr val="accent6">
            <a:lumMod val="60000"/>
            <a:lumOff val="40000"/>
          </a:schemeClr>
        </a:solidFill>
      </dgm:spPr>
      <dgm:t>
        <a:bodyPr/>
        <a:lstStyle/>
        <a:p>
          <a:r>
            <a:rPr lang="it-IT" sz="2400" dirty="0" smtClean="0">
              <a:solidFill>
                <a:schemeClr val="tx1"/>
              </a:solidFill>
            </a:rPr>
            <a:t>Può procedere al sequestro cautelare delle cose che possono essere oggetto di confisca amministrativa</a:t>
          </a:r>
        </a:p>
      </dgm:t>
    </dgm:pt>
    <dgm:pt modelId="{308E76D9-632B-4A10-9981-DE02481B9AC4}" type="parTrans" cxnId="{34CA3DE6-98D0-4D53-847F-3FD0EEDE8D81}">
      <dgm:prSet/>
      <dgm:spPr/>
      <dgm:t>
        <a:bodyPr/>
        <a:lstStyle/>
        <a:p>
          <a:endParaRPr lang="it-IT"/>
        </a:p>
      </dgm:t>
    </dgm:pt>
    <dgm:pt modelId="{CAAE3649-52B8-40BD-B935-6FCDAED30736}" type="sibTrans" cxnId="{34CA3DE6-98D0-4D53-847F-3FD0EEDE8D81}">
      <dgm:prSet/>
      <dgm:spPr/>
      <dgm:t>
        <a:bodyPr/>
        <a:lstStyle/>
        <a:p>
          <a:endParaRPr lang="it-IT"/>
        </a:p>
      </dgm:t>
    </dgm:pt>
    <dgm:pt modelId="{2B00F8A9-48C8-4E8C-9268-A0617AB66B44}">
      <dgm:prSet custT="1"/>
      <dgm:spPr>
        <a:solidFill>
          <a:schemeClr val="accent4">
            <a:lumMod val="60000"/>
            <a:lumOff val="40000"/>
          </a:schemeClr>
        </a:solidFill>
      </dgm:spPr>
      <dgm:t>
        <a:bodyPr/>
        <a:lstStyle/>
        <a:p>
          <a:r>
            <a:rPr lang="it-IT" sz="2400" dirty="0" smtClean="0">
              <a:solidFill>
                <a:schemeClr val="tx1"/>
              </a:solidFill>
            </a:rPr>
            <a:t>Può effettuare raccomandazioni, prescrizioni e sanzioni</a:t>
          </a:r>
          <a:endParaRPr lang="it-IT" sz="2400" dirty="0">
            <a:solidFill>
              <a:schemeClr val="tx1"/>
            </a:solidFill>
          </a:endParaRPr>
        </a:p>
      </dgm:t>
    </dgm:pt>
    <dgm:pt modelId="{433D0BF8-CAD3-4B32-B05A-35986DE1F5E1}" type="parTrans" cxnId="{90035C66-370B-4E04-9819-1F4AF0F2625C}">
      <dgm:prSet/>
      <dgm:spPr/>
      <dgm:t>
        <a:bodyPr/>
        <a:lstStyle/>
        <a:p>
          <a:endParaRPr lang="it-IT"/>
        </a:p>
      </dgm:t>
    </dgm:pt>
    <dgm:pt modelId="{3F54839A-2C8F-4646-B1A0-9E817693706E}" type="sibTrans" cxnId="{90035C66-370B-4E04-9819-1F4AF0F2625C}">
      <dgm:prSet/>
      <dgm:spPr/>
      <dgm:t>
        <a:bodyPr/>
        <a:lstStyle/>
        <a:p>
          <a:endParaRPr lang="it-IT"/>
        </a:p>
      </dgm:t>
    </dgm:pt>
    <dgm:pt modelId="{F325B6AA-A9B4-4A00-81F1-0B3CB4DFEFC8}" type="pres">
      <dgm:prSet presAssocID="{5D3D047D-173F-4F1E-A432-6C950D81CA27}" presName="Name0" presStyleCnt="0">
        <dgm:presLayoutVars>
          <dgm:dir/>
          <dgm:resizeHandles val="exact"/>
        </dgm:presLayoutVars>
      </dgm:prSet>
      <dgm:spPr/>
    </dgm:pt>
    <dgm:pt modelId="{246B170E-6409-4000-A947-38E775D25A97}" type="pres">
      <dgm:prSet presAssocID="{D247147A-3720-4633-ABBE-46537877F106}" presName="node" presStyleLbl="node1" presStyleIdx="0" presStyleCnt="3">
        <dgm:presLayoutVars>
          <dgm:bulletEnabled val="1"/>
        </dgm:presLayoutVars>
      </dgm:prSet>
      <dgm:spPr/>
      <dgm:t>
        <a:bodyPr/>
        <a:lstStyle/>
        <a:p>
          <a:endParaRPr lang="it-IT"/>
        </a:p>
      </dgm:t>
    </dgm:pt>
    <dgm:pt modelId="{9323B76E-C1B5-4208-8AF5-01326226E66B}" type="pres">
      <dgm:prSet presAssocID="{AF3E9625-2C09-4D7D-86A7-F6B3BCF05FFD}" presName="sibTrans" presStyleLbl="sibTrans2D1" presStyleIdx="0" presStyleCnt="2"/>
      <dgm:spPr/>
      <dgm:t>
        <a:bodyPr/>
        <a:lstStyle/>
        <a:p>
          <a:endParaRPr lang="it-IT"/>
        </a:p>
      </dgm:t>
    </dgm:pt>
    <dgm:pt modelId="{2CAA0C05-BD06-40B7-8036-7C136BC461DF}" type="pres">
      <dgm:prSet presAssocID="{AF3E9625-2C09-4D7D-86A7-F6B3BCF05FFD}" presName="connectorText" presStyleLbl="sibTrans2D1" presStyleIdx="0" presStyleCnt="2"/>
      <dgm:spPr/>
      <dgm:t>
        <a:bodyPr/>
        <a:lstStyle/>
        <a:p>
          <a:endParaRPr lang="it-IT"/>
        </a:p>
      </dgm:t>
    </dgm:pt>
    <dgm:pt modelId="{968FCB51-D084-4E39-A168-FF2DA1724AB4}" type="pres">
      <dgm:prSet presAssocID="{92BEA8B0-4137-4547-BDB5-416FA84888B2}" presName="node" presStyleLbl="node1" presStyleIdx="1" presStyleCnt="3">
        <dgm:presLayoutVars>
          <dgm:bulletEnabled val="1"/>
        </dgm:presLayoutVars>
      </dgm:prSet>
      <dgm:spPr/>
      <dgm:t>
        <a:bodyPr/>
        <a:lstStyle/>
        <a:p>
          <a:endParaRPr lang="it-IT"/>
        </a:p>
      </dgm:t>
    </dgm:pt>
    <dgm:pt modelId="{7530CA64-D2D9-48FB-AE9A-9DD117F1F542}" type="pres">
      <dgm:prSet presAssocID="{CAAE3649-52B8-40BD-B935-6FCDAED30736}" presName="sibTrans" presStyleLbl="sibTrans2D1" presStyleIdx="1" presStyleCnt="2"/>
      <dgm:spPr/>
      <dgm:t>
        <a:bodyPr/>
        <a:lstStyle/>
        <a:p>
          <a:endParaRPr lang="it-IT"/>
        </a:p>
      </dgm:t>
    </dgm:pt>
    <dgm:pt modelId="{8C78DD03-D624-43F9-BA13-3B14E3F85F31}" type="pres">
      <dgm:prSet presAssocID="{CAAE3649-52B8-40BD-B935-6FCDAED30736}" presName="connectorText" presStyleLbl="sibTrans2D1" presStyleIdx="1" presStyleCnt="2"/>
      <dgm:spPr/>
      <dgm:t>
        <a:bodyPr/>
        <a:lstStyle/>
        <a:p>
          <a:endParaRPr lang="it-IT"/>
        </a:p>
      </dgm:t>
    </dgm:pt>
    <dgm:pt modelId="{7868EEFD-3B53-4018-B9DF-CC55FD0F88F2}" type="pres">
      <dgm:prSet presAssocID="{2B00F8A9-48C8-4E8C-9268-A0617AB66B44}" presName="node" presStyleLbl="node1" presStyleIdx="2" presStyleCnt="3" custScaleX="104605">
        <dgm:presLayoutVars>
          <dgm:bulletEnabled val="1"/>
        </dgm:presLayoutVars>
      </dgm:prSet>
      <dgm:spPr/>
      <dgm:t>
        <a:bodyPr/>
        <a:lstStyle/>
        <a:p>
          <a:endParaRPr lang="it-IT"/>
        </a:p>
      </dgm:t>
    </dgm:pt>
  </dgm:ptLst>
  <dgm:cxnLst>
    <dgm:cxn modelId="{198BB388-DBD3-48FE-9239-7EF2073427E2}" type="presOf" srcId="{CAAE3649-52B8-40BD-B935-6FCDAED30736}" destId="{7530CA64-D2D9-48FB-AE9A-9DD117F1F542}" srcOrd="0" destOrd="0" presId="urn:microsoft.com/office/officeart/2005/8/layout/process1"/>
    <dgm:cxn modelId="{96095C7C-5978-47E7-AADC-D4903DD8DAE8}" type="presOf" srcId="{2B00F8A9-48C8-4E8C-9268-A0617AB66B44}" destId="{7868EEFD-3B53-4018-B9DF-CC55FD0F88F2}" srcOrd="0" destOrd="0" presId="urn:microsoft.com/office/officeart/2005/8/layout/process1"/>
    <dgm:cxn modelId="{34CA3DE6-98D0-4D53-847F-3FD0EEDE8D81}" srcId="{5D3D047D-173F-4F1E-A432-6C950D81CA27}" destId="{92BEA8B0-4137-4547-BDB5-416FA84888B2}" srcOrd="1" destOrd="0" parTransId="{308E76D9-632B-4A10-9981-DE02481B9AC4}" sibTransId="{CAAE3649-52B8-40BD-B935-6FCDAED30736}"/>
    <dgm:cxn modelId="{1EFADCEE-F0F6-42AF-A456-D44FC72D6FF9}" type="presOf" srcId="{CAAE3649-52B8-40BD-B935-6FCDAED30736}" destId="{8C78DD03-D624-43F9-BA13-3B14E3F85F31}" srcOrd="1" destOrd="0" presId="urn:microsoft.com/office/officeart/2005/8/layout/process1"/>
    <dgm:cxn modelId="{4E9ED7CB-6ED3-4B6D-8562-1C041698AB98}" type="presOf" srcId="{92BEA8B0-4137-4547-BDB5-416FA84888B2}" destId="{968FCB51-D084-4E39-A168-FF2DA1724AB4}" srcOrd="0" destOrd="0" presId="urn:microsoft.com/office/officeart/2005/8/layout/process1"/>
    <dgm:cxn modelId="{C2777C88-FF89-43E1-8C38-BBF301DB0040}" srcId="{5D3D047D-173F-4F1E-A432-6C950D81CA27}" destId="{D247147A-3720-4633-ABBE-46537877F106}" srcOrd="0" destOrd="0" parTransId="{D4C8A45D-3409-4A09-8470-60D8E957C4D1}" sibTransId="{AF3E9625-2C09-4D7D-86A7-F6B3BCF05FFD}"/>
    <dgm:cxn modelId="{79B46AA5-838A-4407-B532-00284028BE6B}" type="presOf" srcId="{AF3E9625-2C09-4D7D-86A7-F6B3BCF05FFD}" destId="{9323B76E-C1B5-4208-8AF5-01326226E66B}" srcOrd="0" destOrd="0" presId="urn:microsoft.com/office/officeart/2005/8/layout/process1"/>
    <dgm:cxn modelId="{5210FE43-37EB-421D-A915-69786D8F3560}" type="presOf" srcId="{AF3E9625-2C09-4D7D-86A7-F6B3BCF05FFD}" destId="{2CAA0C05-BD06-40B7-8036-7C136BC461DF}" srcOrd="1" destOrd="0" presId="urn:microsoft.com/office/officeart/2005/8/layout/process1"/>
    <dgm:cxn modelId="{90035C66-370B-4E04-9819-1F4AF0F2625C}" srcId="{5D3D047D-173F-4F1E-A432-6C950D81CA27}" destId="{2B00F8A9-48C8-4E8C-9268-A0617AB66B44}" srcOrd="2" destOrd="0" parTransId="{433D0BF8-CAD3-4B32-B05A-35986DE1F5E1}" sibTransId="{3F54839A-2C8F-4646-B1A0-9E817693706E}"/>
    <dgm:cxn modelId="{F588D76F-502E-4A9B-AB79-32C240A7B77E}" type="presOf" srcId="{D247147A-3720-4633-ABBE-46537877F106}" destId="{246B170E-6409-4000-A947-38E775D25A97}" srcOrd="0" destOrd="0" presId="urn:microsoft.com/office/officeart/2005/8/layout/process1"/>
    <dgm:cxn modelId="{F300DBE8-465E-4FDE-A426-81F65022F71B}" type="presOf" srcId="{5D3D047D-173F-4F1E-A432-6C950D81CA27}" destId="{F325B6AA-A9B4-4A00-81F1-0B3CB4DFEFC8}" srcOrd="0" destOrd="0" presId="urn:microsoft.com/office/officeart/2005/8/layout/process1"/>
    <dgm:cxn modelId="{76A5E12A-D7DE-4AB3-9DF1-929BF74217BB}" type="presParOf" srcId="{F325B6AA-A9B4-4A00-81F1-0B3CB4DFEFC8}" destId="{246B170E-6409-4000-A947-38E775D25A97}" srcOrd="0" destOrd="0" presId="urn:microsoft.com/office/officeart/2005/8/layout/process1"/>
    <dgm:cxn modelId="{FF89DE3F-7EE7-411F-BF2D-5942FA70A2B4}" type="presParOf" srcId="{F325B6AA-A9B4-4A00-81F1-0B3CB4DFEFC8}" destId="{9323B76E-C1B5-4208-8AF5-01326226E66B}" srcOrd="1" destOrd="0" presId="urn:microsoft.com/office/officeart/2005/8/layout/process1"/>
    <dgm:cxn modelId="{000C77BE-5AC9-4DEC-8AFF-0A1E457CEFD2}" type="presParOf" srcId="{9323B76E-C1B5-4208-8AF5-01326226E66B}" destId="{2CAA0C05-BD06-40B7-8036-7C136BC461DF}" srcOrd="0" destOrd="0" presId="urn:microsoft.com/office/officeart/2005/8/layout/process1"/>
    <dgm:cxn modelId="{6552C000-6513-4D97-835E-602DD88E90A4}" type="presParOf" srcId="{F325B6AA-A9B4-4A00-81F1-0B3CB4DFEFC8}" destId="{968FCB51-D084-4E39-A168-FF2DA1724AB4}" srcOrd="2" destOrd="0" presId="urn:microsoft.com/office/officeart/2005/8/layout/process1"/>
    <dgm:cxn modelId="{40A03488-7416-46CF-A463-2524546CF825}" type="presParOf" srcId="{F325B6AA-A9B4-4A00-81F1-0B3CB4DFEFC8}" destId="{7530CA64-D2D9-48FB-AE9A-9DD117F1F542}" srcOrd="3" destOrd="0" presId="urn:microsoft.com/office/officeart/2005/8/layout/process1"/>
    <dgm:cxn modelId="{39D744EE-F6BB-464A-83AA-DB523716ADAE}" type="presParOf" srcId="{7530CA64-D2D9-48FB-AE9A-9DD117F1F542}" destId="{8C78DD03-D624-43F9-BA13-3B14E3F85F31}" srcOrd="0" destOrd="0" presId="urn:microsoft.com/office/officeart/2005/8/layout/process1"/>
    <dgm:cxn modelId="{26DFE7FB-3373-4139-ABE2-C49C9C1561F8}" type="presParOf" srcId="{F325B6AA-A9B4-4A00-81F1-0B3CB4DFEFC8}" destId="{7868EEFD-3B53-4018-B9DF-CC55FD0F88F2}"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9E46E-F4E0-46F8-A71E-A1CC7376F5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8EA0BA7E-F22F-4546-B252-47E92FEEEA18}">
      <dgm:prSet phldrT="[Testo]"/>
      <dgm:spPr>
        <a:solidFill>
          <a:schemeClr val="accent4">
            <a:lumMod val="40000"/>
            <a:lumOff val="60000"/>
          </a:schemeClr>
        </a:solidFill>
      </dgm:spPr>
      <dgm:t>
        <a:bodyPr/>
        <a:lstStyle/>
        <a:p>
          <a:r>
            <a:rPr lang="it-IT" b="0" dirty="0" smtClean="0">
              <a:solidFill>
                <a:schemeClr val="tx1"/>
              </a:solidFill>
            </a:rPr>
            <a:t>PREVENTIVE </a:t>
          </a:r>
          <a:endParaRPr lang="it-IT" b="0" dirty="0">
            <a:solidFill>
              <a:schemeClr val="tx1"/>
            </a:solidFill>
          </a:endParaRPr>
        </a:p>
      </dgm:t>
    </dgm:pt>
    <dgm:pt modelId="{9FE7FAB1-9F27-4084-A875-6C38F3A9CB2E}" type="parTrans" cxnId="{A1E116F5-E7D0-4CD0-9FC5-A72C5CB8571C}">
      <dgm:prSet/>
      <dgm:spPr/>
      <dgm:t>
        <a:bodyPr/>
        <a:lstStyle/>
        <a:p>
          <a:endParaRPr lang="it-IT" b="0"/>
        </a:p>
      </dgm:t>
    </dgm:pt>
    <dgm:pt modelId="{4AE64CEE-A82D-423A-B6A3-81AA7E4C11AB}" type="sibTrans" cxnId="{A1E116F5-E7D0-4CD0-9FC5-A72C5CB8571C}">
      <dgm:prSet/>
      <dgm:spPr/>
      <dgm:t>
        <a:bodyPr/>
        <a:lstStyle/>
        <a:p>
          <a:endParaRPr lang="it-IT" b="0"/>
        </a:p>
      </dgm:t>
    </dgm:pt>
    <dgm:pt modelId="{28209C85-0960-475F-879A-548F55AD5D4F}">
      <dgm:prSet custT="1"/>
      <dgm:spPr/>
      <dgm:t>
        <a:bodyPr/>
        <a:lstStyle/>
        <a:p>
          <a:endParaRPr lang="it-IT" sz="1500" b="0" dirty="0" smtClean="0"/>
        </a:p>
      </dgm:t>
    </dgm:pt>
    <dgm:pt modelId="{79766940-063C-4B04-8CD2-50CFE8D754CA}" type="parTrans" cxnId="{644740D5-2B3A-4CE6-BB91-66FF8B38817A}">
      <dgm:prSet/>
      <dgm:spPr/>
      <dgm:t>
        <a:bodyPr/>
        <a:lstStyle/>
        <a:p>
          <a:endParaRPr lang="it-IT" b="0"/>
        </a:p>
      </dgm:t>
    </dgm:pt>
    <dgm:pt modelId="{795E7B26-B48E-4DFC-BA6A-9C025EBF4B57}" type="sibTrans" cxnId="{644740D5-2B3A-4CE6-BB91-66FF8B38817A}">
      <dgm:prSet/>
      <dgm:spPr/>
      <dgm:t>
        <a:bodyPr/>
        <a:lstStyle/>
        <a:p>
          <a:endParaRPr lang="it-IT" b="0"/>
        </a:p>
      </dgm:t>
    </dgm:pt>
    <dgm:pt modelId="{53423B23-498C-4995-8E5A-35CFDF48A65E}">
      <dgm:prSet/>
      <dgm:spPr>
        <a:solidFill>
          <a:schemeClr val="accent5">
            <a:lumMod val="60000"/>
            <a:lumOff val="40000"/>
          </a:schemeClr>
        </a:solidFill>
      </dgm:spPr>
      <dgm:t>
        <a:bodyPr/>
        <a:lstStyle/>
        <a:p>
          <a:r>
            <a:rPr lang="it-IT" b="0" dirty="0" smtClean="0">
              <a:solidFill>
                <a:schemeClr val="tx1"/>
              </a:solidFill>
            </a:rPr>
            <a:t>ORDINARIE</a:t>
          </a:r>
        </a:p>
      </dgm:t>
    </dgm:pt>
    <dgm:pt modelId="{AD1CC490-D8D1-4368-B3F8-6CCCDF7FBF9A}" type="parTrans" cxnId="{9C723BC5-0DB7-4815-83B6-C29E1E838003}">
      <dgm:prSet/>
      <dgm:spPr/>
      <dgm:t>
        <a:bodyPr/>
        <a:lstStyle/>
        <a:p>
          <a:endParaRPr lang="it-IT" b="0"/>
        </a:p>
      </dgm:t>
    </dgm:pt>
    <dgm:pt modelId="{2DCD1F30-975B-41CE-B580-11B29B3710A4}" type="sibTrans" cxnId="{9C723BC5-0DB7-4815-83B6-C29E1E838003}">
      <dgm:prSet/>
      <dgm:spPr/>
      <dgm:t>
        <a:bodyPr/>
        <a:lstStyle/>
        <a:p>
          <a:endParaRPr lang="it-IT" b="0"/>
        </a:p>
      </dgm:t>
    </dgm:pt>
    <dgm:pt modelId="{DDDF4E22-DDE0-4ABD-AA33-F1CE88188820}">
      <dgm:prSet custT="1"/>
      <dgm:spPr/>
      <dgm:t>
        <a:bodyPr/>
        <a:lstStyle/>
        <a:p>
          <a:r>
            <a:rPr lang="it-IT" sz="1500" b="0" dirty="0" smtClean="0"/>
            <a:t>Hanno lo scopo di controllare (ogni due anni),  </a:t>
          </a:r>
          <a:r>
            <a:rPr lang="it-IT" sz="1500" b="1" dirty="0" smtClean="0">
              <a:solidFill>
                <a:srgbClr val="C00000"/>
              </a:solidFill>
            </a:rPr>
            <a:t>la regolarità di esercizio</a:t>
          </a:r>
          <a:r>
            <a:rPr lang="it-IT" sz="1500" b="0" dirty="0" smtClean="0"/>
            <a:t>. L’attività ha una natura di verifica del corretto esercizio e potrebbe concludersi in assenza di rilievi, ovvero con rilievi in campo amministrativo, penale, disciplinare.</a:t>
          </a:r>
        </a:p>
      </dgm:t>
    </dgm:pt>
    <dgm:pt modelId="{088FDA96-714F-435A-B46B-91C9EDDE6D0E}" type="parTrans" cxnId="{19CE7B05-A9F7-42B1-A976-B8F7C8E7AD26}">
      <dgm:prSet/>
      <dgm:spPr/>
      <dgm:t>
        <a:bodyPr/>
        <a:lstStyle/>
        <a:p>
          <a:endParaRPr lang="it-IT" b="0"/>
        </a:p>
      </dgm:t>
    </dgm:pt>
    <dgm:pt modelId="{621CA8B7-6136-41CC-983E-FC451C734972}" type="sibTrans" cxnId="{19CE7B05-A9F7-42B1-A976-B8F7C8E7AD26}">
      <dgm:prSet/>
      <dgm:spPr/>
      <dgm:t>
        <a:bodyPr/>
        <a:lstStyle/>
        <a:p>
          <a:endParaRPr lang="it-IT" b="0"/>
        </a:p>
      </dgm:t>
    </dgm:pt>
    <dgm:pt modelId="{4A9F264F-7CB6-4BAE-9167-180731DDE7C2}">
      <dgm:prSet/>
      <dgm:spPr>
        <a:solidFill>
          <a:schemeClr val="accent6">
            <a:lumMod val="60000"/>
            <a:lumOff val="40000"/>
          </a:schemeClr>
        </a:solidFill>
      </dgm:spPr>
      <dgm:t>
        <a:bodyPr/>
        <a:lstStyle/>
        <a:p>
          <a:r>
            <a:rPr lang="it-IT" b="0" dirty="0" smtClean="0">
              <a:solidFill>
                <a:schemeClr val="tx1"/>
              </a:solidFill>
            </a:rPr>
            <a:t>STRAORDINARIE </a:t>
          </a:r>
        </a:p>
      </dgm:t>
    </dgm:pt>
    <dgm:pt modelId="{A8755354-1753-4586-A270-C101D605D364}" type="parTrans" cxnId="{B7B911FB-37F0-40E5-AC9A-86F80B02E8B8}">
      <dgm:prSet/>
      <dgm:spPr/>
      <dgm:t>
        <a:bodyPr/>
        <a:lstStyle/>
        <a:p>
          <a:endParaRPr lang="it-IT" b="0"/>
        </a:p>
      </dgm:t>
    </dgm:pt>
    <dgm:pt modelId="{FF505B8C-D059-4E18-908B-D3C9783E7591}" type="sibTrans" cxnId="{B7B911FB-37F0-40E5-AC9A-86F80B02E8B8}">
      <dgm:prSet/>
      <dgm:spPr/>
      <dgm:t>
        <a:bodyPr/>
        <a:lstStyle/>
        <a:p>
          <a:endParaRPr lang="it-IT" b="0"/>
        </a:p>
      </dgm:t>
    </dgm:pt>
    <dgm:pt modelId="{70339F41-F589-4D7F-B1FF-98E2AEAA495D}">
      <dgm:prSet custT="1"/>
      <dgm:spPr/>
      <dgm:t>
        <a:bodyPr/>
        <a:lstStyle/>
        <a:p>
          <a:r>
            <a:rPr lang="it-IT" sz="1500" b="0" dirty="0" smtClean="0"/>
            <a:t> Si effettuano ogni qual volta l’Autorità Sanitaria lo ritenga opportuno o necessario.</a:t>
          </a:r>
        </a:p>
      </dgm:t>
    </dgm:pt>
    <dgm:pt modelId="{C80069B6-B256-4700-B0C8-E24DD3C43830}" type="parTrans" cxnId="{7101770A-8DE4-48D7-A71C-DA9D31FBE9EE}">
      <dgm:prSet/>
      <dgm:spPr/>
      <dgm:t>
        <a:bodyPr/>
        <a:lstStyle/>
        <a:p>
          <a:endParaRPr lang="it-IT" b="0"/>
        </a:p>
      </dgm:t>
    </dgm:pt>
    <dgm:pt modelId="{21FDD61B-82CE-42F0-937C-BE7EA4806093}" type="sibTrans" cxnId="{7101770A-8DE4-48D7-A71C-DA9D31FBE9EE}">
      <dgm:prSet/>
      <dgm:spPr/>
      <dgm:t>
        <a:bodyPr/>
        <a:lstStyle/>
        <a:p>
          <a:endParaRPr lang="it-IT" b="0"/>
        </a:p>
      </dgm:t>
    </dgm:pt>
    <dgm:pt modelId="{7BBE5AE1-1EAE-4679-B99C-2D18369DD9FB}">
      <dgm:prSet custT="1"/>
      <dgm:spPr/>
      <dgm:t>
        <a:bodyPr/>
        <a:lstStyle/>
        <a:p>
          <a:r>
            <a:rPr lang="it-IT" sz="1500" b="0" dirty="0" smtClean="0"/>
            <a:t>Eseguite in sede di apertura di una nuova struttura o in seguito al trasferimento di quella preesistente.</a:t>
          </a:r>
          <a:endParaRPr lang="it-IT" sz="1500" b="0" dirty="0"/>
        </a:p>
      </dgm:t>
    </dgm:pt>
    <dgm:pt modelId="{2BAF9815-D2DB-43E3-82B3-8627CB9BD063}" type="parTrans" cxnId="{6B25B387-58CB-4EBA-910B-E97450B8630A}">
      <dgm:prSet/>
      <dgm:spPr/>
      <dgm:t>
        <a:bodyPr/>
        <a:lstStyle/>
        <a:p>
          <a:endParaRPr lang="it-IT" b="0"/>
        </a:p>
      </dgm:t>
    </dgm:pt>
    <dgm:pt modelId="{C15FBE54-9B15-4C14-914B-69801A725463}" type="sibTrans" cxnId="{6B25B387-58CB-4EBA-910B-E97450B8630A}">
      <dgm:prSet/>
      <dgm:spPr/>
      <dgm:t>
        <a:bodyPr/>
        <a:lstStyle/>
        <a:p>
          <a:endParaRPr lang="it-IT" b="0"/>
        </a:p>
      </dgm:t>
    </dgm:pt>
    <dgm:pt modelId="{232DBEF7-1EA2-4FE7-94E8-32468DD9135C}">
      <dgm:prSet custT="1"/>
      <dgm:spPr/>
      <dgm:t>
        <a:bodyPr/>
        <a:lstStyle/>
        <a:p>
          <a:r>
            <a:rPr lang="it-IT" sz="1500" b="0" dirty="0" smtClean="0"/>
            <a:t>Sono ispezioni </a:t>
          </a:r>
          <a:r>
            <a:rPr lang="it-IT" sz="1500" b="1" dirty="0" smtClean="0">
              <a:solidFill>
                <a:srgbClr val="C00000"/>
              </a:solidFill>
            </a:rPr>
            <a:t>preavvisate</a:t>
          </a:r>
          <a:r>
            <a:rPr lang="it-IT" sz="1500" b="1" dirty="0" smtClean="0"/>
            <a:t> </a:t>
          </a:r>
          <a:r>
            <a:rPr lang="it-IT" sz="1500" b="0" dirty="0" smtClean="0"/>
            <a:t>ed hanno lo scopo di accertare che la farmacia sia in regola sotto il profilo sanitario e sia in grado di iniziare la sua attività con piena garanzia di buon esercizio.</a:t>
          </a:r>
          <a:endParaRPr lang="it-IT" sz="1500" b="0" dirty="0"/>
        </a:p>
      </dgm:t>
    </dgm:pt>
    <dgm:pt modelId="{1F2BB504-39AD-4481-9978-34A242282660}" type="parTrans" cxnId="{DACA3700-C588-4BA4-9BB4-2BE183C83F29}">
      <dgm:prSet/>
      <dgm:spPr/>
      <dgm:t>
        <a:bodyPr/>
        <a:lstStyle/>
        <a:p>
          <a:endParaRPr lang="it-IT" b="0"/>
        </a:p>
      </dgm:t>
    </dgm:pt>
    <dgm:pt modelId="{A5F281F3-4C71-4242-85D6-8EC6C9C6E80F}" type="sibTrans" cxnId="{DACA3700-C588-4BA4-9BB4-2BE183C83F29}">
      <dgm:prSet/>
      <dgm:spPr/>
      <dgm:t>
        <a:bodyPr/>
        <a:lstStyle/>
        <a:p>
          <a:endParaRPr lang="it-IT" b="0"/>
        </a:p>
      </dgm:t>
    </dgm:pt>
    <dgm:pt modelId="{4E748519-237F-4F0B-A6DB-5E521F1E5B56}">
      <dgm:prSet custT="1"/>
      <dgm:spPr/>
      <dgm:t>
        <a:bodyPr/>
        <a:lstStyle/>
        <a:p>
          <a:r>
            <a:rPr lang="it-IT" sz="1500" b="0" dirty="0" smtClean="0"/>
            <a:t>Avvengono </a:t>
          </a:r>
          <a:r>
            <a:rPr lang="it-IT" sz="1500" b="1" dirty="0" smtClean="0">
              <a:solidFill>
                <a:srgbClr val="C00000"/>
              </a:solidFill>
            </a:rPr>
            <a:t>senza preavviso</a:t>
          </a:r>
          <a:r>
            <a:rPr lang="it-IT" sz="1500" b="0" dirty="0" smtClean="0">
              <a:solidFill>
                <a:srgbClr val="C00000"/>
              </a:solidFill>
            </a:rPr>
            <a:t>.</a:t>
          </a:r>
          <a:endParaRPr lang="it-IT" sz="1500" b="0" dirty="0" smtClean="0"/>
        </a:p>
      </dgm:t>
    </dgm:pt>
    <dgm:pt modelId="{3B7D06C7-23E6-4853-98E8-899FD7A141CA}" type="parTrans" cxnId="{EDBF909B-C36C-4950-8A08-52854FC30DC6}">
      <dgm:prSet/>
      <dgm:spPr/>
      <dgm:t>
        <a:bodyPr/>
        <a:lstStyle/>
        <a:p>
          <a:endParaRPr lang="it-IT" b="0"/>
        </a:p>
      </dgm:t>
    </dgm:pt>
    <dgm:pt modelId="{84FA374A-1D34-4EE1-B2EC-3E37F98ECE08}" type="sibTrans" cxnId="{EDBF909B-C36C-4950-8A08-52854FC30DC6}">
      <dgm:prSet/>
      <dgm:spPr/>
      <dgm:t>
        <a:bodyPr/>
        <a:lstStyle/>
        <a:p>
          <a:endParaRPr lang="it-IT" b="0"/>
        </a:p>
      </dgm:t>
    </dgm:pt>
    <dgm:pt modelId="{69D835C0-BD17-4CFB-9DAC-4E26F0DD908C}">
      <dgm:prSet custT="1"/>
      <dgm:spPr/>
      <dgm:t>
        <a:bodyPr/>
        <a:lstStyle/>
        <a:p>
          <a:r>
            <a:rPr lang="it-IT" sz="1500" b="0" dirty="0" smtClean="0"/>
            <a:t>Le motivazioni dell’ispezione straordinaria devono essere rese note all’interessato nel corso dell’ispezione stessa.</a:t>
          </a:r>
        </a:p>
      </dgm:t>
    </dgm:pt>
    <dgm:pt modelId="{BAF872A2-B1F8-44AA-BF9D-F740E28C8026}" type="parTrans" cxnId="{A2B6443E-F39D-4E56-B6D5-68557A113602}">
      <dgm:prSet/>
      <dgm:spPr/>
      <dgm:t>
        <a:bodyPr/>
        <a:lstStyle/>
        <a:p>
          <a:endParaRPr lang="it-IT" b="0"/>
        </a:p>
      </dgm:t>
    </dgm:pt>
    <dgm:pt modelId="{36A51788-B70B-4C93-BA62-C2700458C99A}" type="sibTrans" cxnId="{A2B6443E-F39D-4E56-B6D5-68557A113602}">
      <dgm:prSet/>
      <dgm:spPr/>
      <dgm:t>
        <a:bodyPr/>
        <a:lstStyle/>
        <a:p>
          <a:endParaRPr lang="it-IT" b="0"/>
        </a:p>
      </dgm:t>
    </dgm:pt>
    <dgm:pt modelId="{F5DF7D30-6426-4EF8-B34C-3450DD92815E}">
      <dgm:prSet custT="1"/>
      <dgm:spPr/>
      <dgm:t>
        <a:bodyPr/>
        <a:lstStyle/>
        <a:p>
          <a:r>
            <a:rPr lang="it-IT" sz="1500" b="0" dirty="0" smtClean="0"/>
            <a:t>Avvengono </a:t>
          </a:r>
          <a:r>
            <a:rPr lang="it-IT" sz="1500" b="1" dirty="0" smtClean="0">
              <a:solidFill>
                <a:srgbClr val="C00000"/>
              </a:solidFill>
            </a:rPr>
            <a:t>senza preavviso</a:t>
          </a:r>
          <a:r>
            <a:rPr lang="it-IT" sz="1500" b="0" dirty="0" smtClean="0">
              <a:solidFill>
                <a:srgbClr val="C00000"/>
              </a:solidFill>
            </a:rPr>
            <a:t>.</a:t>
          </a:r>
        </a:p>
      </dgm:t>
    </dgm:pt>
    <dgm:pt modelId="{79A2E4CE-5619-405F-B0FF-D77BB71637E4}" type="parTrans" cxnId="{5DEC8590-5EE5-4469-8C3A-D4D44468EE00}">
      <dgm:prSet/>
      <dgm:spPr/>
      <dgm:t>
        <a:bodyPr/>
        <a:lstStyle/>
        <a:p>
          <a:endParaRPr lang="it-IT" b="0"/>
        </a:p>
      </dgm:t>
    </dgm:pt>
    <dgm:pt modelId="{C137E7CA-7A9E-48C2-8B3E-E7713AE6DCE0}" type="sibTrans" cxnId="{5DEC8590-5EE5-4469-8C3A-D4D44468EE00}">
      <dgm:prSet/>
      <dgm:spPr/>
      <dgm:t>
        <a:bodyPr/>
        <a:lstStyle/>
        <a:p>
          <a:endParaRPr lang="it-IT" b="0"/>
        </a:p>
      </dgm:t>
    </dgm:pt>
    <dgm:pt modelId="{8E9046DD-6383-4B73-8404-47C8AB0FD00A}">
      <dgm:prSet custT="1"/>
      <dgm:spPr/>
      <dgm:t>
        <a:bodyPr/>
        <a:lstStyle/>
        <a:p>
          <a:endParaRPr lang="it-IT" sz="1500" b="0" dirty="0"/>
        </a:p>
      </dgm:t>
    </dgm:pt>
    <dgm:pt modelId="{10BC198C-86AD-4DC5-AE11-ACF4847D7416}" type="parTrans" cxnId="{FE96610A-E3A2-4EC7-B53E-DE3D88F1EFE8}">
      <dgm:prSet/>
      <dgm:spPr/>
      <dgm:t>
        <a:bodyPr/>
        <a:lstStyle/>
        <a:p>
          <a:endParaRPr lang="it-IT" b="0"/>
        </a:p>
      </dgm:t>
    </dgm:pt>
    <dgm:pt modelId="{682A294D-7602-4E42-AC10-F5FDBE4F9119}" type="sibTrans" cxnId="{FE96610A-E3A2-4EC7-B53E-DE3D88F1EFE8}">
      <dgm:prSet/>
      <dgm:spPr/>
      <dgm:t>
        <a:bodyPr/>
        <a:lstStyle/>
        <a:p>
          <a:endParaRPr lang="it-IT" b="0"/>
        </a:p>
      </dgm:t>
    </dgm:pt>
    <dgm:pt modelId="{461F8283-0134-4396-A9DE-A39AC5C57BFF}" type="pres">
      <dgm:prSet presAssocID="{D379E46E-F4E0-46F8-A71E-A1CC7376F571}" presName="Name0" presStyleCnt="0">
        <dgm:presLayoutVars>
          <dgm:dir/>
          <dgm:animLvl val="lvl"/>
          <dgm:resizeHandles val="exact"/>
        </dgm:presLayoutVars>
      </dgm:prSet>
      <dgm:spPr/>
      <dgm:t>
        <a:bodyPr/>
        <a:lstStyle/>
        <a:p>
          <a:endParaRPr lang="it-IT"/>
        </a:p>
      </dgm:t>
    </dgm:pt>
    <dgm:pt modelId="{589EB46A-45C3-4770-8271-4C5C30942BFF}" type="pres">
      <dgm:prSet presAssocID="{8EA0BA7E-F22F-4546-B252-47E92FEEEA18}" presName="linNode" presStyleCnt="0"/>
      <dgm:spPr/>
    </dgm:pt>
    <dgm:pt modelId="{4676157A-E070-43E3-96BB-8CC037CD9D50}" type="pres">
      <dgm:prSet presAssocID="{8EA0BA7E-F22F-4546-B252-47E92FEEEA18}" presName="parentText" presStyleLbl="node1" presStyleIdx="0" presStyleCnt="3">
        <dgm:presLayoutVars>
          <dgm:chMax val="1"/>
          <dgm:bulletEnabled val="1"/>
        </dgm:presLayoutVars>
      </dgm:prSet>
      <dgm:spPr/>
      <dgm:t>
        <a:bodyPr/>
        <a:lstStyle/>
        <a:p>
          <a:endParaRPr lang="it-IT"/>
        </a:p>
      </dgm:t>
    </dgm:pt>
    <dgm:pt modelId="{23B14F68-D7F5-48F2-973D-BC86AC8D293A}" type="pres">
      <dgm:prSet presAssocID="{8EA0BA7E-F22F-4546-B252-47E92FEEEA18}" presName="descendantText" presStyleLbl="alignAccFollowNode1" presStyleIdx="0" presStyleCnt="3" custScaleY="123230" custLinFactNeighborY="-1822">
        <dgm:presLayoutVars>
          <dgm:bulletEnabled val="1"/>
        </dgm:presLayoutVars>
      </dgm:prSet>
      <dgm:spPr/>
      <dgm:t>
        <a:bodyPr/>
        <a:lstStyle/>
        <a:p>
          <a:endParaRPr lang="it-IT"/>
        </a:p>
      </dgm:t>
    </dgm:pt>
    <dgm:pt modelId="{5441A486-4C7A-48C3-B144-263DB5114191}" type="pres">
      <dgm:prSet presAssocID="{4AE64CEE-A82D-423A-B6A3-81AA7E4C11AB}" presName="sp" presStyleCnt="0"/>
      <dgm:spPr/>
    </dgm:pt>
    <dgm:pt modelId="{298B8132-E2A1-4D47-8F8B-44A0769E319F}" type="pres">
      <dgm:prSet presAssocID="{53423B23-498C-4995-8E5A-35CFDF48A65E}" presName="linNode" presStyleCnt="0"/>
      <dgm:spPr/>
    </dgm:pt>
    <dgm:pt modelId="{1726A4C5-8170-496C-BB11-7149EFEDEB51}" type="pres">
      <dgm:prSet presAssocID="{53423B23-498C-4995-8E5A-35CFDF48A65E}" presName="parentText" presStyleLbl="node1" presStyleIdx="1" presStyleCnt="3">
        <dgm:presLayoutVars>
          <dgm:chMax val="1"/>
          <dgm:bulletEnabled val="1"/>
        </dgm:presLayoutVars>
      </dgm:prSet>
      <dgm:spPr/>
      <dgm:t>
        <a:bodyPr/>
        <a:lstStyle/>
        <a:p>
          <a:endParaRPr lang="it-IT"/>
        </a:p>
      </dgm:t>
    </dgm:pt>
    <dgm:pt modelId="{AB520B03-ED77-426B-ADD8-7F58BBA8B69F}" type="pres">
      <dgm:prSet presAssocID="{53423B23-498C-4995-8E5A-35CFDF48A65E}" presName="descendantText" presStyleLbl="alignAccFollowNode1" presStyleIdx="1" presStyleCnt="3" custScaleY="119146">
        <dgm:presLayoutVars>
          <dgm:bulletEnabled val="1"/>
        </dgm:presLayoutVars>
      </dgm:prSet>
      <dgm:spPr/>
      <dgm:t>
        <a:bodyPr/>
        <a:lstStyle/>
        <a:p>
          <a:endParaRPr lang="it-IT"/>
        </a:p>
      </dgm:t>
    </dgm:pt>
    <dgm:pt modelId="{35266D3F-7F14-48DB-A37F-47B143B614F8}" type="pres">
      <dgm:prSet presAssocID="{2DCD1F30-975B-41CE-B580-11B29B3710A4}" presName="sp" presStyleCnt="0"/>
      <dgm:spPr/>
    </dgm:pt>
    <dgm:pt modelId="{C28EBDEA-8AFD-4370-80E0-13560F5AE367}" type="pres">
      <dgm:prSet presAssocID="{4A9F264F-7CB6-4BAE-9167-180731DDE7C2}" presName="linNode" presStyleCnt="0"/>
      <dgm:spPr/>
    </dgm:pt>
    <dgm:pt modelId="{412A5D42-CE2E-4073-946F-8D63644AA3A2}" type="pres">
      <dgm:prSet presAssocID="{4A9F264F-7CB6-4BAE-9167-180731DDE7C2}" presName="parentText" presStyleLbl="node1" presStyleIdx="2" presStyleCnt="3">
        <dgm:presLayoutVars>
          <dgm:chMax val="1"/>
          <dgm:bulletEnabled val="1"/>
        </dgm:presLayoutVars>
      </dgm:prSet>
      <dgm:spPr/>
      <dgm:t>
        <a:bodyPr/>
        <a:lstStyle/>
        <a:p>
          <a:endParaRPr lang="it-IT"/>
        </a:p>
      </dgm:t>
    </dgm:pt>
    <dgm:pt modelId="{1C8D23AA-87B4-40B9-9572-65D47681A59E}" type="pres">
      <dgm:prSet presAssocID="{4A9F264F-7CB6-4BAE-9167-180731DDE7C2}" presName="descendantText" presStyleLbl="alignAccFollowNode1" presStyleIdx="2" presStyleCnt="3" custScaleY="117544">
        <dgm:presLayoutVars>
          <dgm:bulletEnabled val="1"/>
        </dgm:presLayoutVars>
      </dgm:prSet>
      <dgm:spPr/>
      <dgm:t>
        <a:bodyPr/>
        <a:lstStyle/>
        <a:p>
          <a:endParaRPr lang="it-IT"/>
        </a:p>
      </dgm:t>
    </dgm:pt>
  </dgm:ptLst>
  <dgm:cxnLst>
    <dgm:cxn modelId="{644740D5-2B3A-4CE6-BB91-66FF8B38817A}" srcId="{8EA0BA7E-F22F-4546-B252-47E92FEEEA18}" destId="{28209C85-0960-475F-879A-548F55AD5D4F}" srcOrd="0" destOrd="0" parTransId="{79766940-063C-4B04-8CD2-50CFE8D754CA}" sibTransId="{795E7B26-B48E-4DFC-BA6A-9C025EBF4B57}"/>
    <dgm:cxn modelId="{CB5CBBEE-452B-47AC-A4D0-D8B7A03C4E34}" type="presOf" srcId="{8E9046DD-6383-4B73-8404-47C8AB0FD00A}" destId="{1C8D23AA-87B4-40B9-9572-65D47681A59E}" srcOrd="0" destOrd="3" presId="urn:microsoft.com/office/officeart/2005/8/layout/vList5"/>
    <dgm:cxn modelId="{62C30579-3119-47D1-B688-203E39A73661}" type="presOf" srcId="{DDDF4E22-DDE0-4ABD-AA33-F1CE88188820}" destId="{AB520B03-ED77-426B-ADD8-7F58BBA8B69F}" srcOrd="0" destOrd="0" presId="urn:microsoft.com/office/officeart/2005/8/layout/vList5"/>
    <dgm:cxn modelId="{BA91EF67-0B11-44AE-AC0D-F60D0F450387}" type="presOf" srcId="{8EA0BA7E-F22F-4546-B252-47E92FEEEA18}" destId="{4676157A-E070-43E3-96BB-8CC037CD9D50}" srcOrd="0" destOrd="0" presId="urn:microsoft.com/office/officeart/2005/8/layout/vList5"/>
    <dgm:cxn modelId="{9C723BC5-0DB7-4815-83B6-C29E1E838003}" srcId="{D379E46E-F4E0-46F8-A71E-A1CC7376F571}" destId="{53423B23-498C-4995-8E5A-35CFDF48A65E}" srcOrd="1" destOrd="0" parTransId="{AD1CC490-D8D1-4368-B3F8-6CCCDF7FBF9A}" sibTransId="{2DCD1F30-975B-41CE-B580-11B29B3710A4}"/>
    <dgm:cxn modelId="{05A38E7B-14B4-44F8-B606-7C407259EAEF}" type="presOf" srcId="{4A9F264F-7CB6-4BAE-9167-180731DDE7C2}" destId="{412A5D42-CE2E-4073-946F-8D63644AA3A2}" srcOrd="0" destOrd="0" presId="urn:microsoft.com/office/officeart/2005/8/layout/vList5"/>
    <dgm:cxn modelId="{DACA3700-C588-4BA4-9BB4-2BE183C83F29}" srcId="{8EA0BA7E-F22F-4546-B252-47E92FEEEA18}" destId="{232DBEF7-1EA2-4FE7-94E8-32468DD9135C}" srcOrd="2" destOrd="0" parTransId="{1F2BB504-39AD-4481-9978-34A242282660}" sibTransId="{A5F281F3-4C71-4242-85D6-8EC6C9C6E80F}"/>
    <dgm:cxn modelId="{5710267A-EBBB-4D67-861E-8353BE2B6793}" type="presOf" srcId="{7BBE5AE1-1EAE-4679-B99C-2D18369DD9FB}" destId="{23B14F68-D7F5-48F2-973D-BC86AC8D293A}" srcOrd="0" destOrd="1" presId="urn:microsoft.com/office/officeart/2005/8/layout/vList5"/>
    <dgm:cxn modelId="{A2B6443E-F39D-4E56-B6D5-68557A113602}" srcId="{4A9F264F-7CB6-4BAE-9167-180731DDE7C2}" destId="{69D835C0-BD17-4CFB-9DAC-4E26F0DD908C}" srcOrd="1" destOrd="0" parTransId="{BAF872A2-B1F8-44AA-BF9D-F740E28C8026}" sibTransId="{36A51788-B70B-4C93-BA62-C2700458C99A}"/>
    <dgm:cxn modelId="{EDBF909B-C36C-4950-8A08-52854FC30DC6}" srcId="{53423B23-498C-4995-8E5A-35CFDF48A65E}" destId="{4E748519-237F-4F0B-A6DB-5E521F1E5B56}" srcOrd="1" destOrd="0" parTransId="{3B7D06C7-23E6-4853-98E8-899FD7A141CA}" sibTransId="{84FA374A-1D34-4EE1-B2EC-3E37F98ECE08}"/>
    <dgm:cxn modelId="{19CE7B05-A9F7-42B1-A976-B8F7C8E7AD26}" srcId="{53423B23-498C-4995-8E5A-35CFDF48A65E}" destId="{DDDF4E22-DDE0-4ABD-AA33-F1CE88188820}" srcOrd="0" destOrd="0" parTransId="{088FDA96-714F-435A-B46B-91C9EDDE6D0E}" sibTransId="{621CA8B7-6136-41CC-983E-FC451C734972}"/>
    <dgm:cxn modelId="{96F44293-A727-4F0E-8499-8E7D8D29DBE9}" type="presOf" srcId="{53423B23-498C-4995-8E5A-35CFDF48A65E}" destId="{1726A4C5-8170-496C-BB11-7149EFEDEB51}" srcOrd="0" destOrd="0" presId="urn:microsoft.com/office/officeart/2005/8/layout/vList5"/>
    <dgm:cxn modelId="{BEF853A8-1A98-4AD6-9CBB-B20855FC6EC1}" type="presOf" srcId="{4E748519-237F-4F0B-A6DB-5E521F1E5B56}" destId="{AB520B03-ED77-426B-ADD8-7F58BBA8B69F}" srcOrd="0" destOrd="1" presId="urn:microsoft.com/office/officeart/2005/8/layout/vList5"/>
    <dgm:cxn modelId="{39D02DF1-F092-4281-80C3-2F5D00B4F7FF}" type="presOf" srcId="{70339F41-F589-4D7F-B1FF-98E2AEAA495D}" destId="{1C8D23AA-87B4-40B9-9572-65D47681A59E}" srcOrd="0" destOrd="0" presId="urn:microsoft.com/office/officeart/2005/8/layout/vList5"/>
    <dgm:cxn modelId="{0F725B62-6C71-4F0F-927E-E576323196F6}" type="presOf" srcId="{28209C85-0960-475F-879A-548F55AD5D4F}" destId="{23B14F68-D7F5-48F2-973D-BC86AC8D293A}" srcOrd="0" destOrd="0" presId="urn:microsoft.com/office/officeart/2005/8/layout/vList5"/>
    <dgm:cxn modelId="{038B0D0D-E9DC-43FD-AA91-77E61C89BDF2}" type="presOf" srcId="{69D835C0-BD17-4CFB-9DAC-4E26F0DD908C}" destId="{1C8D23AA-87B4-40B9-9572-65D47681A59E}" srcOrd="0" destOrd="1" presId="urn:microsoft.com/office/officeart/2005/8/layout/vList5"/>
    <dgm:cxn modelId="{24FEF3CB-FE2D-44E1-BF56-B733660AE2D1}" type="presOf" srcId="{232DBEF7-1EA2-4FE7-94E8-32468DD9135C}" destId="{23B14F68-D7F5-48F2-973D-BC86AC8D293A}" srcOrd="0" destOrd="2" presId="urn:microsoft.com/office/officeart/2005/8/layout/vList5"/>
    <dgm:cxn modelId="{7101770A-8DE4-48D7-A71C-DA9D31FBE9EE}" srcId="{4A9F264F-7CB6-4BAE-9167-180731DDE7C2}" destId="{70339F41-F589-4D7F-B1FF-98E2AEAA495D}" srcOrd="0" destOrd="0" parTransId="{C80069B6-B256-4700-B0C8-E24DD3C43830}" sibTransId="{21FDD61B-82CE-42F0-937C-BE7EA4806093}"/>
    <dgm:cxn modelId="{2B5308E7-DF4F-4CC3-999F-8856132078C1}" type="presOf" srcId="{F5DF7D30-6426-4EF8-B34C-3450DD92815E}" destId="{1C8D23AA-87B4-40B9-9572-65D47681A59E}" srcOrd="0" destOrd="2" presId="urn:microsoft.com/office/officeart/2005/8/layout/vList5"/>
    <dgm:cxn modelId="{5DEC8590-5EE5-4469-8C3A-D4D44468EE00}" srcId="{4A9F264F-7CB6-4BAE-9167-180731DDE7C2}" destId="{F5DF7D30-6426-4EF8-B34C-3450DD92815E}" srcOrd="2" destOrd="0" parTransId="{79A2E4CE-5619-405F-B0FF-D77BB71637E4}" sibTransId="{C137E7CA-7A9E-48C2-8B3E-E7713AE6DCE0}"/>
    <dgm:cxn modelId="{FE96610A-E3A2-4EC7-B53E-DE3D88F1EFE8}" srcId="{4A9F264F-7CB6-4BAE-9167-180731DDE7C2}" destId="{8E9046DD-6383-4B73-8404-47C8AB0FD00A}" srcOrd="3" destOrd="0" parTransId="{10BC198C-86AD-4DC5-AE11-ACF4847D7416}" sibTransId="{682A294D-7602-4E42-AC10-F5FDBE4F9119}"/>
    <dgm:cxn modelId="{B7B911FB-37F0-40E5-AC9A-86F80B02E8B8}" srcId="{D379E46E-F4E0-46F8-A71E-A1CC7376F571}" destId="{4A9F264F-7CB6-4BAE-9167-180731DDE7C2}" srcOrd="2" destOrd="0" parTransId="{A8755354-1753-4586-A270-C101D605D364}" sibTransId="{FF505B8C-D059-4E18-908B-D3C9783E7591}"/>
    <dgm:cxn modelId="{6B25B387-58CB-4EBA-910B-E97450B8630A}" srcId="{8EA0BA7E-F22F-4546-B252-47E92FEEEA18}" destId="{7BBE5AE1-1EAE-4679-B99C-2D18369DD9FB}" srcOrd="1" destOrd="0" parTransId="{2BAF9815-D2DB-43E3-82B3-8627CB9BD063}" sibTransId="{C15FBE54-9B15-4C14-914B-69801A725463}"/>
    <dgm:cxn modelId="{A1E116F5-E7D0-4CD0-9FC5-A72C5CB8571C}" srcId="{D379E46E-F4E0-46F8-A71E-A1CC7376F571}" destId="{8EA0BA7E-F22F-4546-B252-47E92FEEEA18}" srcOrd="0" destOrd="0" parTransId="{9FE7FAB1-9F27-4084-A875-6C38F3A9CB2E}" sibTransId="{4AE64CEE-A82D-423A-B6A3-81AA7E4C11AB}"/>
    <dgm:cxn modelId="{0B9ABF3D-98DC-4B9A-A528-4B6B2EA1E6E2}" type="presOf" srcId="{D379E46E-F4E0-46F8-A71E-A1CC7376F571}" destId="{461F8283-0134-4396-A9DE-A39AC5C57BFF}" srcOrd="0" destOrd="0" presId="urn:microsoft.com/office/officeart/2005/8/layout/vList5"/>
    <dgm:cxn modelId="{3FA6681D-5CFE-421E-9410-04E91056F2AE}" type="presParOf" srcId="{461F8283-0134-4396-A9DE-A39AC5C57BFF}" destId="{589EB46A-45C3-4770-8271-4C5C30942BFF}" srcOrd="0" destOrd="0" presId="urn:microsoft.com/office/officeart/2005/8/layout/vList5"/>
    <dgm:cxn modelId="{B74E4E06-8F71-4F0E-B705-F711FE144B1D}" type="presParOf" srcId="{589EB46A-45C3-4770-8271-4C5C30942BFF}" destId="{4676157A-E070-43E3-96BB-8CC037CD9D50}" srcOrd="0" destOrd="0" presId="urn:microsoft.com/office/officeart/2005/8/layout/vList5"/>
    <dgm:cxn modelId="{84637AEC-B48A-492F-B5F7-8A63D30AFAE0}" type="presParOf" srcId="{589EB46A-45C3-4770-8271-4C5C30942BFF}" destId="{23B14F68-D7F5-48F2-973D-BC86AC8D293A}" srcOrd="1" destOrd="0" presId="urn:microsoft.com/office/officeart/2005/8/layout/vList5"/>
    <dgm:cxn modelId="{7C2FC862-269B-4C7E-A801-B885BB350ED3}" type="presParOf" srcId="{461F8283-0134-4396-A9DE-A39AC5C57BFF}" destId="{5441A486-4C7A-48C3-B144-263DB5114191}" srcOrd="1" destOrd="0" presId="urn:microsoft.com/office/officeart/2005/8/layout/vList5"/>
    <dgm:cxn modelId="{E58FEA39-A77E-42F8-9E17-E131C6005DFC}" type="presParOf" srcId="{461F8283-0134-4396-A9DE-A39AC5C57BFF}" destId="{298B8132-E2A1-4D47-8F8B-44A0769E319F}" srcOrd="2" destOrd="0" presId="urn:microsoft.com/office/officeart/2005/8/layout/vList5"/>
    <dgm:cxn modelId="{AD7E7508-4FEA-4E3D-88E6-AB8542DAF85E}" type="presParOf" srcId="{298B8132-E2A1-4D47-8F8B-44A0769E319F}" destId="{1726A4C5-8170-496C-BB11-7149EFEDEB51}" srcOrd="0" destOrd="0" presId="urn:microsoft.com/office/officeart/2005/8/layout/vList5"/>
    <dgm:cxn modelId="{34E2C1C4-A59D-4CA0-85A3-E40A2007AC53}" type="presParOf" srcId="{298B8132-E2A1-4D47-8F8B-44A0769E319F}" destId="{AB520B03-ED77-426B-ADD8-7F58BBA8B69F}" srcOrd="1" destOrd="0" presId="urn:microsoft.com/office/officeart/2005/8/layout/vList5"/>
    <dgm:cxn modelId="{DF5D04DC-EB65-4FBA-9F70-2BFA850FD98A}" type="presParOf" srcId="{461F8283-0134-4396-A9DE-A39AC5C57BFF}" destId="{35266D3F-7F14-48DB-A37F-47B143B614F8}" srcOrd="3" destOrd="0" presId="urn:microsoft.com/office/officeart/2005/8/layout/vList5"/>
    <dgm:cxn modelId="{763D239A-3573-460C-A3C6-92F7D314B3AB}" type="presParOf" srcId="{461F8283-0134-4396-A9DE-A39AC5C57BFF}" destId="{C28EBDEA-8AFD-4370-80E0-13560F5AE367}" srcOrd="4" destOrd="0" presId="urn:microsoft.com/office/officeart/2005/8/layout/vList5"/>
    <dgm:cxn modelId="{AC903454-2A14-4C9B-80E1-3CBF4849741E}" type="presParOf" srcId="{C28EBDEA-8AFD-4370-80E0-13560F5AE367}" destId="{412A5D42-CE2E-4073-946F-8D63644AA3A2}" srcOrd="0" destOrd="0" presId="urn:microsoft.com/office/officeart/2005/8/layout/vList5"/>
    <dgm:cxn modelId="{A76F41A4-1733-41DF-A969-00F43A84C697}" type="presParOf" srcId="{C28EBDEA-8AFD-4370-80E0-13560F5AE367}" destId="{1C8D23AA-87B4-40B9-9572-65D47681A59E}"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6B170E-6409-4000-A947-38E775D25A97}">
      <dsp:nvSpPr>
        <dsp:cNvPr id="0" name=""/>
        <dsp:cNvSpPr/>
      </dsp:nvSpPr>
      <dsp:spPr>
        <a:xfrm>
          <a:off x="4930" y="524019"/>
          <a:ext cx="2758808" cy="269792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tx1"/>
              </a:solidFill>
            </a:rPr>
            <a:t>Assume informazioni e procede ad ispezioni di cose e di luoghi</a:t>
          </a:r>
          <a:endParaRPr lang="it-IT" sz="2400" kern="1200" dirty="0">
            <a:solidFill>
              <a:schemeClr val="tx1"/>
            </a:solidFill>
          </a:endParaRPr>
        </a:p>
      </dsp:txBody>
      <dsp:txXfrm>
        <a:off x="4930" y="524019"/>
        <a:ext cx="2758808" cy="2697920"/>
      </dsp:txXfrm>
    </dsp:sp>
    <dsp:sp modelId="{9323B76E-C1B5-4208-8AF5-01326226E66B}">
      <dsp:nvSpPr>
        <dsp:cNvPr id="0" name=""/>
        <dsp:cNvSpPr/>
      </dsp:nvSpPr>
      <dsp:spPr>
        <a:xfrm>
          <a:off x="3039619" y="1530887"/>
          <a:ext cx="584867" cy="684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it-IT" sz="2900" kern="1200"/>
        </a:p>
      </dsp:txBody>
      <dsp:txXfrm>
        <a:off x="3039619" y="1530887"/>
        <a:ext cx="584867" cy="684184"/>
      </dsp:txXfrm>
    </dsp:sp>
    <dsp:sp modelId="{968FCB51-D084-4E39-A168-FF2DA1724AB4}">
      <dsp:nvSpPr>
        <dsp:cNvPr id="0" name=""/>
        <dsp:cNvSpPr/>
      </dsp:nvSpPr>
      <dsp:spPr>
        <a:xfrm>
          <a:off x="3867261" y="524019"/>
          <a:ext cx="2758808" cy="269792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tx1"/>
              </a:solidFill>
            </a:rPr>
            <a:t>Può procedere al sequestro cautelare delle cose che possono essere oggetto di confisca amministrativa</a:t>
          </a:r>
        </a:p>
      </dsp:txBody>
      <dsp:txXfrm>
        <a:off x="3867261" y="524019"/>
        <a:ext cx="2758808" cy="2697920"/>
      </dsp:txXfrm>
    </dsp:sp>
    <dsp:sp modelId="{7530CA64-D2D9-48FB-AE9A-9DD117F1F542}">
      <dsp:nvSpPr>
        <dsp:cNvPr id="0" name=""/>
        <dsp:cNvSpPr/>
      </dsp:nvSpPr>
      <dsp:spPr>
        <a:xfrm>
          <a:off x="6901950" y="1530887"/>
          <a:ext cx="584867" cy="684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it-IT" sz="2900" kern="1200"/>
        </a:p>
      </dsp:txBody>
      <dsp:txXfrm>
        <a:off x="6901950" y="1530887"/>
        <a:ext cx="584867" cy="684184"/>
      </dsp:txXfrm>
    </dsp:sp>
    <dsp:sp modelId="{7868EEFD-3B53-4018-B9DF-CC55FD0F88F2}">
      <dsp:nvSpPr>
        <dsp:cNvPr id="0" name=""/>
        <dsp:cNvSpPr/>
      </dsp:nvSpPr>
      <dsp:spPr>
        <a:xfrm>
          <a:off x="7729593" y="524019"/>
          <a:ext cx="2885851" cy="2697920"/>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tx1"/>
              </a:solidFill>
            </a:rPr>
            <a:t>Può effettuare raccomandazioni, prescrizioni e sanzioni</a:t>
          </a:r>
          <a:endParaRPr lang="it-IT" sz="2400" kern="1200" dirty="0">
            <a:solidFill>
              <a:schemeClr val="tx1"/>
            </a:solidFill>
          </a:endParaRPr>
        </a:p>
      </dsp:txBody>
      <dsp:txXfrm>
        <a:off x="7729593" y="524019"/>
        <a:ext cx="2885851" cy="2697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B14F68-D7F5-48F2-973D-BC86AC8D293A}">
      <dsp:nvSpPr>
        <dsp:cNvPr id="0" name=""/>
        <dsp:cNvSpPr/>
      </dsp:nvSpPr>
      <dsp:spPr>
        <a:xfrm rot="5400000">
          <a:off x="5116376" y="-1992019"/>
          <a:ext cx="1570371" cy="5554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endParaRPr lang="it-IT" sz="1500" b="0" kern="1200" dirty="0" smtClean="0"/>
        </a:p>
        <a:p>
          <a:pPr marL="114300" lvl="1" indent="-114300" algn="l" defTabSz="666750">
            <a:lnSpc>
              <a:spcPct val="90000"/>
            </a:lnSpc>
            <a:spcBef>
              <a:spcPct val="0"/>
            </a:spcBef>
            <a:spcAft>
              <a:spcPct val="15000"/>
            </a:spcAft>
            <a:buChar char="••"/>
          </a:pPr>
          <a:r>
            <a:rPr lang="it-IT" sz="1500" b="0" kern="1200" dirty="0" smtClean="0"/>
            <a:t>Eseguite in sede di apertura di una nuova struttura o in seguito al trasferimento di quella preesistente.</a:t>
          </a:r>
          <a:endParaRPr lang="it-IT" sz="1500" b="0" kern="1200" dirty="0"/>
        </a:p>
        <a:p>
          <a:pPr marL="114300" lvl="1" indent="-114300" algn="l" defTabSz="666750">
            <a:lnSpc>
              <a:spcPct val="90000"/>
            </a:lnSpc>
            <a:spcBef>
              <a:spcPct val="0"/>
            </a:spcBef>
            <a:spcAft>
              <a:spcPct val="15000"/>
            </a:spcAft>
            <a:buChar char="••"/>
          </a:pPr>
          <a:r>
            <a:rPr lang="it-IT" sz="1500" b="0" kern="1200" dirty="0" smtClean="0"/>
            <a:t>Sono ispezioni </a:t>
          </a:r>
          <a:r>
            <a:rPr lang="it-IT" sz="1500" b="1" kern="1200" dirty="0" smtClean="0">
              <a:solidFill>
                <a:srgbClr val="C00000"/>
              </a:solidFill>
            </a:rPr>
            <a:t>preavvisate</a:t>
          </a:r>
          <a:r>
            <a:rPr lang="it-IT" sz="1500" b="1" kern="1200" dirty="0" smtClean="0"/>
            <a:t> </a:t>
          </a:r>
          <a:r>
            <a:rPr lang="it-IT" sz="1500" b="0" kern="1200" dirty="0" smtClean="0"/>
            <a:t>ed hanno lo scopo di accertare che la farmacia sia in regola sotto il profilo sanitario e sia in grado di iniziare la sua attività con piena garanzia di buon esercizio.</a:t>
          </a:r>
          <a:endParaRPr lang="it-IT" sz="1500" b="0" kern="1200" dirty="0"/>
        </a:p>
      </dsp:txBody>
      <dsp:txXfrm rot="5400000">
        <a:off x="5116376" y="-1992019"/>
        <a:ext cx="1570371" cy="5554411"/>
      </dsp:txXfrm>
    </dsp:sp>
    <dsp:sp modelId="{4676157A-E070-43E3-96BB-8CC037CD9D50}">
      <dsp:nvSpPr>
        <dsp:cNvPr id="0" name=""/>
        <dsp:cNvSpPr/>
      </dsp:nvSpPr>
      <dsp:spPr>
        <a:xfrm>
          <a:off x="0" y="2413"/>
          <a:ext cx="3124356" cy="1592927"/>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b="0" kern="1200" dirty="0" smtClean="0">
              <a:solidFill>
                <a:schemeClr val="tx1"/>
              </a:solidFill>
            </a:rPr>
            <a:t>PREVENTIVE </a:t>
          </a:r>
          <a:endParaRPr lang="it-IT" sz="3000" b="0" kern="1200" dirty="0">
            <a:solidFill>
              <a:schemeClr val="tx1"/>
            </a:solidFill>
          </a:endParaRPr>
        </a:p>
      </dsp:txBody>
      <dsp:txXfrm>
        <a:off x="0" y="2413"/>
        <a:ext cx="3124356" cy="1592927"/>
      </dsp:txXfrm>
    </dsp:sp>
    <dsp:sp modelId="{AB520B03-ED77-426B-ADD8-7F58BBA8B69F}">
      <dsp:nvSpPr>
        <dsp:cNvPr id="0" name=""/>
        <dsp:cNvSpPr/>
      </dsp:nvSpPr>
      <dsp:spPr>
        <a:xfrm rot="5400000">
          <a:off x="5142398" y="-305754"/>
          <a:ext cx="1518327" cy="5554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it-IT" sz="1500" b="0" kern="1200" dirty="0" smtClean="0"/>
            <a:t>Hanno lo scopo di controllare (ogni due anni),  </a:t>
          </a:r>
          <a:r>
            <a:rPr lang="it-IT" sz="1500" b="1" kern="1200" dirty="0" smtClean="0">
              <a:solidFill>
                <a:srgbClr val="C00000"/>
              </a:solidFill>
            </a:rPr>
            <a:t>la regolarità di esercizio</a:t>
          </a:r>
          <a:r>
            <a:rPr lang="it-IT" sz="1500" b="0" kern="1200" dirty="0" smtClean="0"/>
            <a:t>. L’attività ha una natura di verifica del corretto esercizio e potrebbe concludersi in assenza di rilievi, ovvero con rilievi in campo amministrativo, penale, disciplinare.</a:t>
          </a:r>
        </a:p>
        <a:p>
          <a:pPr marL="114300" lvl="1" indent="-114300" algn="l" defTabSz="666750">
            <a:lnSpc>
              <a:spcPct val="90000"/>
            </a:lnSpc>
            <a:spcBef>
              <a:spcPct val="0"/>
            </a:spcBef>
            <a:spcAft>
              <a:spcPct val="15000"/>
            </a:spcAft>
            <a:buChar char="••"/>
          </a:pPr>
          <a:r>
            <a:rPr lang="it-IT" sz="1500" b="0" kern="1200" dirty="0" smtClean="0"/>
            <a:t>Avvengono </a:t>
          </a:r>
          <a:r>
            <a:rPr lang="it-IT" sz="1500" b="1" kern="1200" dirty="0" smtClean="0">
              <a:solidFill>
                <a:srgbClr val="C00000"/>
              </a:solidFill>
            </a:rPr>
            <a:t>senza preavviso</a:t>
          </a:r>
          <a:r>
            <a:rPr lang="it-IT" sz="1500" b="0" kern="1200" dirty="0" smtClean="0">
              <a:solidFill>
                <a:srgbClr val="C00000"/>
              </a:solidFill>
            </a:rPr>
            <a:t>.</a:t>
          </a:r>
          <a:endParaRPr lang="it-IT" sz="1500" b="0" kern="1200" dirty="0" smtClean="0"/>
        </a:p>
      </dsp:txBody>
      <dsp:txXfrm rot="5400000">
        <a:off x="5142398" y="-305754"/>
        <a:ext cx="1518327" cy="5554411"/>
      </dsp:txXfrm>
    </dsp:sp>
    <dsp:sp modelId="{1726A4C5-8170-496C-BB11-7149EFEDEB51}">
      <dsp:nvSpPr>
        <dsp:cNvPr id="0" name=""/>
        <dsp:cNvSpPr/>
      </dsp:nvSpPr>
      <dsp:spPr>
        <a:xfrm>
          <a:off x="0" y="1674987"/>
          <a:ext cx="3124356" cy="1592927"/>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b="0" kern="1200" dirty="0" smtClean="0">
              <a:solidFill>
                <a:schemeClr val="tx1"/>
              </a:solidFill>
            </a:rPr>
            <a:t>ORDINARIE</a:t>
          </a:r>
        </a:p>
      </dsp:txBody>
      <dsp:txXfrm>
        <a:off x="0" y="1674987"/>
        <a:ext cx="3124356" cy="1592927"/>
      </dsp:txXfrm>
    </dsp:sp>
    <dsp:sp modelId="{1C8D23AA-87B4-40B9-9572-65D47681A59E}">
      <dsp:nvSpPr>
        <dsp:cNvPr id="0" name=""/>
        <dsp:cNvSpPr/>
      </dsp:nvSpPr>
      <dsp:spPr>
        <a:xfrm rot="5400000">
          <a:off x="5152606" y="1366819"/>
          <a:ext cx="1497912" cy="5554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it-IT" sz="1500" b="0" kern="1200" dirty="0" smtClean="0"/>
            <a:t> Si effettuano ogni qual volta l’Autorità Sanitaria lo ritenga opportuno o necessario.</a:t>
          </a:r>
        </a:p>
        <a:p>
          <a:pPr marL="114300" lvl="1" indent="-114300" algn="l" defTabSz="666750">
            <a:lnSpc>
              <a:spcPct val="90000"/>
            </a:lnSpc>
            <a:spcBef>
              <a:spcPct val="0"/>
            </a:spcBef>
            <a:spcAft>
              <a:spcPct val="15000"/>
            </a:spcAft>
            <a:buChar char="••"/>
          </a:pPr>
          <a:r>
            <a:rPr lang="it-IT" sz="1500" b="0" kern="1200" dirty="0" smtClean="0"/>
            <a:t>Le motivazioni dell’ispezione straordinaria devono essere rese note all’interessato nel corso dell’ispezione stessa.</a:t>
          </a:r>
        </a:p>
        <a:p>
          <a:pPr marL="114300" lvl="1" indent="-114300" algn="l" defTabSz="666750">
            <a:lnSpc>
              <a:spcPct val="90000"/>
            </a:lnSpc>
            <a:spcBef>
              <a:spcPct val="0"/>
            </a:spcBef>
            <a:spcAft>
              <a:spcPct val="15000"/>
            </a:spcAft>
            <a:buChar char="••"/>
          </a:pPr>
          <a:r>
            <a:rPr lang="it-IT" sz="1500" b="0" kern="1200" dirty="0" smtClean="0"/>
            <a:t>Avvengono </a:t>
          </a:r>
          <a:r>
            <a:rPr lang="it-IT" sz="1500" b="1" kern="1200" dirty="0" smtClean="0">
              <a:solidFill>
                <a:srgbClr val="C00000"/>
              </a:solidFill>
            </a:rPr>
            <a:t>senza preavviso</a:t>
          </a:r>
          <a:r>
            <a:rPr lang="it-IT" sz="1500" b="0" kern="1200" dirty="0" smtClean="0">
              <a:solidFill>
                <a:srgbClr val="C00000"/>
              </a:solidFill>
            </a:rPr>
            <a:t>.</a:t>
          </a:r>
        </a:p>
        <a:p>
          <a:pPr marL="114300" lvl="1" indent="-114300" algn="l" defTabSz="666750">
            <a:lnSpc>
              <a:spcPct val="90000"/>
            </a:lnSpc>
            <a:spcBef>
              <a:spcPct val="0"/>
            </a:spcBef>
            <a:spcAft>
              <a:spcPct val="15000"/>
            </a:spcAft>
            <a:buChar char="••"/>
          </a:pPr>
          <a:endParaRPr lang="it-IT" sz="1500" b="0" kern="1200" dirty="0"/>
        </a:p>
      </dsp:txBody>
      <dsp:txXfrm rot="5400000">
        <a:off x="5152606" y="1366819"/>
        <a:ext cx="1497912" cy="5554411"/>
      </dsp:txXfrm>
    </dsp:sp>
    <dsp:sp modelId="{412A5D42-CE2E-4073-946F-8D63644AA3A2}">
      <dsp:nvSpPr>
        <dsp:cNvPr id="0" name=""/>
        <dsp:cNvSpPr/>
      </dsp:nvSpPr>
      <dsp:spPr>
        <a:xfrm>
          <a:off x="0" y="3347561"/>
          <a:ext cx="3124356" cy="15929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b="0" kern="1200" dirty="0" smtClean="0">
              <a:solidFill>
                <a:schemeClr val="tx1"/>
              </a:solidFill>
            </a:rPr>
            <a:t>STRAORDINARIE </a:t>
          </a:r>
        </a:p>
      </dsp:txBody>
      <dsp:txXfrm>
        <a:off x="0" y="3347561"/>
        <a:ext cx="3124356" cy="15929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B0FD8-6B0D-4F87-9853-5679FF9300C6}" type="datetimeFigureOut">
              <a:rPr lang="it-IT" smtClean="0"/>
              <a:pPr/>
              <a:t>21/11/2023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497F6-EC96-4CF8-AF2D-EC13504BD1B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caso di assenza occasionale del titolare della farmacia è necessario che lo stesso deleghi informalmente un suo collaboratore a sostituirlo (affidandogli le chiavi degli armadi stupefacenti, sostanze tossiche ed i relativi registri). </a:t>
            </a:r>
          </a:p>
          <a:p>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13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14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Ufficio metrico.</a:t>
            </a:r>
          </a:p>
          <a:p>
            <a:r>
              <a:rPr lang="it-IT" dirty="0" smtClean="0"/>
              <a:t>Procedura di igiene deve essere specifica del laboratorio (vetreria,</a:t>
            </a:r>
            <a:r>
              <a:rPr lang="it-IT" baseline="0" dirty="0" smtClean="0"/>
              <a:t> piano di lavoro)</a:t>
            </a:r>
            <a:r>
              <a:rPr lang="it-IT" dirty="0" smtClean="0"/>
              <a:t> e non della farmacia. La</a:t>
            </a:r>
            <a:r>
              <a:rPr lang="it-IT" baseline="0" dirty="0" smtClean="0"/>
              <a:t> procedura deve essere firmata dal Direttore e per presa visione anche dai collaboratori, quanto meno dal personale che lavora nel </a:t>
            </a:r>
            <a:r>
              <a:rPr lang="it-IT" baseline="0" dirty="0" err="1" smtClean="0"/>
              <a:t>lab</a:t>
            </a:r>
            <a:r>
              <a:rPr lang="it-IT" baseline="0" dirty="0" smtClean="0"/>
              <a:t> galenico.</a:t>
            </a:r>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20</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Areato=non</a:t>
            </a:r>
            <a:r>
              <a:rPr lang="it-IT" dirty="0" smtClean="0"/>
              <a:t> dire finestre</a:t>
            </a:r>
          </a:p>
          <a:p>
            <a:r>
              <a:rPr lang="it-IT" dirty="0" smtClean="0"/>
              <a:t>Materie</a:t>
            </a:r>
            <a:r>
              <a:rPr lang="it-IT" baseline="0" dirty="0" smtClean="0"/>
              <a:t> prime dovranno avere un’etichetta riportante il numero progressivo, la data di arrivo e la data di primo utilizzo. Queste tre informazioni dovranno essere presenti anche sul certificato di analisi.</a:t>
            </a:r>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21</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L’armadio Frigorifero</a:t>
            </a:r>
            <a:r>
              <a:rPr lang="it-IT" baseline="0" dirty="0" smtClean="0"/>
              <a:t> è lo stesso in cui terrete i vaccini e quindi le condizioni sono state già specificate dalla Dott.ssa </a:t>
            </a:r>
            <a:r>
              <a:rPr lang="it-IT" baseline="0" dirty="0" err="1" smtClean="0"/>
              <a:t>Maurizi</a:t>
            </a:r>
            <a:r>
              <a:rPr lang="it-IT" baseline="0" dirty="0" smtClean="0"/>
              <a:t>.</a:t>
            </a:r>
          </a:p>
          <a:p>
            <a:r>
              <a:rPr lang="it-IT" baseline="0" dirty="0" smtClean="0"/>
              <a:t>Ci tengo a precisare che da Farmacopea l’armadio frigorifero deve essere in grado di assicurare le corrette condizioni di conservazione dei farmaci. Bisogna quindi essere in grado di sapere la temperatura presente all’interno del frigorifero dell’arco delle 24 h. Se la farmacia non è dotata di un armadio frigorifero di ultima generazione, ovvero dotato di quei sistemi di registrazione continua con sistema di allarme collegato al cellulare; banalmente è sufficiente un termometro di minima e di massima da mettere all’interno del frigorifero e dal quale ogni giorno rilevare le temperatura di minima e di massima che sono state raggiunte. Va azzerato ogni volta e rimesso in frigorifero. </a:t>
            </a:r>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22</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È obbligatorio conservare gli stupefacenti della Tabella Medicinali sez. A in armadio chiuso a chiave, separatamente dalle sostanze tossiche di cui alla tab.3 della F.U. vigente.  </a:t>
            </a:r>
          </a:p>
          <a:p>
            <a:r>
              <a:rPr lang="it-IT" dirty="0" smtClean="0"/>
              <a:t>Ragioni di praticità, legata agli obblighi di registrazione sul registro di Entrata e Uscita, suggeriscono di conservare in armadio chiuso a chiave anche i medicinali e le sostanze di cui alla Tabella Medicinali sez. B e C</a:t>
            </a:r>
          </a:p>
          <a:p>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23</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t>Oltre a quanto richiesto dalle vigenti disposizioni  (licenze commerciali, </a:t>
            </a:r>
            <a:r>
              <a:rPr lang="it-IT" sz="1200" dirty="0" err="1" smtClean="0"/>
              <a:t>Dlgs</a:t>
            </a:r>
            <a:r>
              <a:rPr lang="it-IT" sz="1200" dirty="0" smtClean="0"/>
              <a:t> 114/1998), per quanto concerne il campo del parafarmaco particolare attenzione merita la detenzione o vendita di sostanze alimentari nocive alla salute pubblica (CP art. 444). Si raccomanda pertanto di porre la massima cura nella buona conservazione degli alimenti e di prestare attenzione alla data di scadenza. </a:t>
            </a:r>
          </a:p>
          <a:p>
            <a:r>
              <a:rPr lang="it-IT" sz="1200" dirty="0" smtClean="0"/>
              <a:t>In base alle normative vigenti i dispositivi medici devono presentare il marchio CE ed i cosmetici devono avere in etichetta l’indicazione della data di durata minima. Tale indicazione non è obbligatoria per i prodotti cosmetici che abbiano una durata minima superiore ai trenta mesi. Per tali prodotti è riportata un’indicazione relativa al periodo di tempo in cui il prodotto, una volta aperto, è sicuro e può essere utilizzato senza effetti nocivi per il consumatore. Tale informazione è indicata, tranne nei casi in cui il concetto di conservazione dopo l’apertura non è rilevante, tramite l’apposito simbolo chiamato PAO (</a:t>
            </a:r>
            <a:r>
              <a:rPr lang="it-IT" sz="1200" dirty="0" err="1" smtClean="0"/>
              <a:t>Period</a:t>
            </a:r>
            <a:r>
              <a:rPr lang="it-IT" sz="1200" dirty="0" smtClean="0"/>
              <a:t> </a:t>
            </a:r>
            <a:r>
              <a:rPr lang="it-IT" sz="1200" dirty="0" err="1" smtClean="0"/>
              <a:t>After</a:t>
            </a:r>
            <a:r>
              <a:rPr lang="it-IT" sz="1200" dirty="0" smtClean="0"/>
              <a:t> Opening), seguito dal periodo (espresso in mesi e/o anni).</a:t>
            </a:r>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24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t>Le farmacie rivestono un ruolo di primaria importanza per la tutela della salute individuale e collettiva. </a:t>
            </a:r>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fontAlgn="base">
              <a:lnSpc>
                <a:spcPct val="150000"/>
              </a:lnSpc>
              <a:spcAft>
                <a:spcPts val="300"/>
              </a:spcAft>
            </a:pPr>
            <a:endParaRPr lang="it-IT" sz="1200" b="1" dirty="0" smtClean="0">
              <a:effectLst/>
              <a:ea typeface="Times New Roman" panose="02020603050405020304" pitchFamily="18" charset="0"/>
            </a:endParaRPr>
          </a:p>
          <a:p>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suggerisce di prendere spunto dai contenuti del verbale e del </a:t>
            </a:r>
            <a:r>
              <a:rPr kumimoji="0" lang="it-IT" sz="12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manuale</a:t>
            </a:r>
            <a:r>
              <a:rPr kumimoji="0" lang="it-IT" sz="12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 procedere con opportuna frequenza ad un</a:t>
            </a:r>
            <a:r>
              <a:rPr kumimoji="0" lang="it-IT" sz="12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it-IT"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autoispezione</a:t>
            </a: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utile a verificare la continua adesione dell</a:t>
            </a:r>
            <a:r>
              <a:rPr kumimoji="0" lang="it-IT" sz="12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operato della farmacia alle disposizioni di legge ed a garantire il mantenimento di un elevato livello di qualit</a:t>
            </a:r>
            <a:r>
              <a:rPr kumimoji="0" lang="it-IT" sz="1200" b="0" i="0" u="none" strike="noStrike" cap="none" normalizeH="0" baseline="0" dirty="0" smtClean="0">
                <a:ln>
                  <a:noFill/>
                </a:ln>
                <a:solidFill>
                  <a:schemeClr val="tx1"/>
                </a:solidFill>
                <a:effectLst/>
                <a:latin typeface="+mn-lt"/>
                <a:ea typeface="Times New Roman" pitchFamily="18" charset="0"/>
                <a:cs typeface="Arial" pitchFamily="34" charset="0"/>
              </a:rPr>
              <a:t>à</a:t>
            </a: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del servizio reso al cittadino, oltre che ad evitare sanzioni. </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11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it-IT" dirty="0" smtClean="0"/>
          </a:p>
          <a:p>
            <a:pPr marL="0" marR="0" lvl="0" indent="0" algn="l" defTabSz="914400" rtl="0" eaLnBrk="1" fontAlgn="base" latinLnBrk="0" hangingPunct="1">
              <a:lnSpc>
                <a:spcPct val="100000"/>
              </a:lnSpc>
              <a:spcBef>
                <a:spcPct val="0"/>
              </a:spcBef>
              <a:spcAft>
                <a:spcPct val="0"/>
              </a:spcAft>
              <a:buClrTx/>
              <a:buSzTx/>
              <a:buFontTx/>
              <a:buNone/>
              <a:tabLst/>
            </a:pPr>
            <a:endParaRPr lang="it-IT" dirty="0" smtClean="0"/>
          </a:p>
          <a:p>
            <a:pPr marL="0" marR="0" lvl="0" indent="0" algn="l" defTabSz="914400" rtl="0" eaLnBrk="1" fontAlgn="base" latinLnBrk="0" hangingPunct="1">
              <a:lnSpc>
                <a:spcPct val="100000"/>
              </a:lnSpc>
              <a:spcBef>
                <a:spcPct val="0"/>
              </a:spcBef>
              <a:spcAft>
                <a:spcPct val="0"/>
              </a:spcAft>
              <a:buClrTx/>
              <a:buSzTx/>
              <a:buFontTx/>
              <a:buNone/>
              <a:tabLst/>
            </a:pPr>
            <a:endParaRPr lang="it-IT" dirty="0"/>
          </a:p>
        </p:txBody>
      </p:sp>
      <p:sp>
        <p:nvSpPr>
          <p:cNvPr id="4" name="Segnaposto numero diapositiva 3"/>
          <p:cNvSpPr>
            <a:spLocks noGrp="1"/>
          </p:cNvSpPr>
          <p:nvPr>
            <p:ph type="sldNum" sz="quarter" idx="10"/>
          </p:nvPr>
        </p:nvSpPr>
        <p:spPr/>
        <p:txBody>
          <a:bodyPr/>
          <a:lstStyle/>
          <a:p>
            <a:fld id="{E20497F6-EC96-4CF8-AF2D-EC13504BD1BD}"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00D8AF0-2C13-0C87-B853-ECECFA5E679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1C8118-61F5-7081-ADEA-0C5E25F90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5F7C3451-CC30-3BC1-9A5D-4CAF24B93525}"/>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5" name="Segnaposto piè di pagina 4">
            <a:extLst>
              <a:ext uri="{FF2B5EF4-FFF2-40B4-BE49-F238E27FC236}">
                <a16:creationId xmlns:a16="http://schemas.microsoft.com/office/drawing/2014/main" xmlns="" id="{001D1917-CBC4-8E5B-87D8-6C1139D31E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ECD7ADB-A8DD-CCC1-81AE-2A57DE15401F}"/>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141544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069CBF-019C-2729-F499-B384D35792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664B46D-92F9-E002-2028-5DEF32CE9B9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336FE06-59CC-3E69-C968-8F5BAEF5887B}"/>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5" name="Segnaposto piè di pagina 4">
            <a:extLst>
              <a:ext uri="{FF2B5EF4-FFF2-40B4-BE49-F238E27FC236}">
                <a16:creationId xmlns:a16="http://schemas.microsoft.com/office/drawing/2014/main" xmlns="" id="{CFA21E82-C686-81B2-A3FE-049DE76281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024E3BF-67FF-7877-5C66-ADF419E0A06A}"/>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226230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999A9FF6-F167-F2D4-2A79-B7877E3CB32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4C9FB6A-CB74-6D42-7070-5095293B6C1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103816E-D336-8F04-99DD-E4CEF8EC7C16}"/>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5" name="Segnaposto piè di pagina 4">
            <a:extLst>
              <a:ext uri="{FF2B5EF4-FFF2-40B4-BE49-F238E27FC236}">
                <a16:creationId xmlns:a16="http://schemas.microsoft.com/office/drawing/2014/main" xmlns="" id="{07D87300-FE03-A1EB-0478-D980B5B204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D7D2C62-D455-3EDE-DDFB-4B6F71A9E44E}"/>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18231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B318247-C961-C3E3-3909-A309426C96D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DE07614-B779-685E-8AA7-76E71D3120D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DF2FA6E-5695-6D28-B8BC-1E06974B6982}"/>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5" name="Segnaposto piè di pagina 4">
            <a:extLst>
              <a:ext uri="{FF2B5EF4-FFF2-40B4-BE49-F238E27FC236}">
                <a16:creationId xmlns:a16="http://schemas.microsoft.com/office/drawing/2014/main" xmlns="" id="{D99A1070-F33E-917F-05E1-E557769A21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695106F-B6E0-7DAA-C65A-9589BB588D40}"/>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42425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6B417C0-087D-ADCA-8347-D5C268821F0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9B30EBE-7F20-2E4B-985F-38142026C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B6FA68DF-D365-6D60-460D-D11CDD9441EF}"/>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5" name="Segnaposto piè di pagina 4">
            <a:extLst>
              <a:ext uri="{FF2B5EF4-FFF2-40B4-BE49-F238E27FC236}">
                <a16:creationId xmlns:a16="http://schemas.microsoft.com/office/drawing/2014/main" xmlns="" id="{128B88C8-3223-B856-AA6A-E799A5359B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413F516-B968-96EB-45C7-1FF7ACDC0950}"/>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194276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D55F9C5-C0FB-C4ED-6B06-5E1ED9418D6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BB071BB-3C57-488D-3F98-71E16BC193D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A850970E-9E7C-62DB-EFF8-FC082D1D334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599F5DF9-8D70-1A73-FA18-8F48FB89C401}"/>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6" name="Segnaposto piè di pagina 5">
            <a:extLst>
              <a:ext uri="{FF2B5EF4-FFF2-40B4-BE49-F238E27FC236}">
                <a16:creationId xmlns:a16="http://schemas.microsoft.com/office/drawing/2014/main" xmlns="" id="{94D0F372-0664-12B6-4C5F-5A2999D3B23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AE4A6F8-1E23-EE4A-4E2F-48138276C45D}"/>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232554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602513C-26DE-C387-AD54-300E3D4C13E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3D8268AD-355C-761F-3A40-354CABA9B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259BE68-5892-B4AB-248E-3D95C837435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FCB803A4-EC15-DF45-7E0F-87ADE6477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5147757B-C56E-E7F6-A036-10A7A310610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60A2AAC7-DE5C-5A04-4ABE-F3594274D322}"/>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8" name="Segnaposto piè di pagina 7">
            <a:extLst>
              <a:ext uri="{FF2B5EF4-FFF2-40B4-BE49-F238E27FC236}">
                <a16:creationId xmlns:a16="http://schemas.microsoft.com/office/drawing/2014/main" xmlns="" id="{09CB4C81-5F9A-335F-5417-EE7A5BB5517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E73A6023-A808-5E43-3C8F-749FB4C4A0EF}"/>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268102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1ED9CB-8588-877F-626F-4FBB700B998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88D86A60-4F29-EA3C-62D1-D1C15B5620C1}"/>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4" name="Segnaposto piè di pagina 3">
            <a:extLst>
              <a:ext uri="{FF2B5EF4-FFF2-40B4-BE49-F238E27FC236}">
                <a16:creationId xmlns:a16="http://schemas.microsoft.com/office/drawing/2014/main" xmlns="" id="{D4972B34-EE21-1436-1365-0D48C842B5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36CFBC57-CA8B-5C98-943C-2E7633E483B0}"/>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360299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35638B30-890E-B01C-2FE6-E1064F5C4C7E}"/>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3" name="Segnaposto piè di pagina 2">
            <a:extLst>
              <a:ext uri="{FF2B5EF4-FFF2-40B4-BE49-F238E27FC236}">
                <a16:creationId xmlns:a16="http://schemas.microsoft.com/office/drawing/2014/main" xmlns="" id="{AA919DD7-2E14-406E-ACC0-B9DD4D7E6E0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3C851936-0C64-DDF6-B0DB-7BA8D8C25B34}"/>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18685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BE4C7A-9D6E-347B-2918-4279017E33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D852BC3-8E26-A504-72DF-EC5B50638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241951B2-8BFD-43F4-2F01-900442F2E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7B871062-3EF3-8407-803E-E4007EB2F393}"/>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6" name="Segnaposto piè di pagina 5">
            <a:extLst>
              <a:ext uri="{FF2B5EF4-FFF2-40B4-BE49-F238E27FC236}">
                <a16:creationId xmlns:a16="http://schemas.microsoft.com/office/drawing/2014/main" xmlns="" id="{6A57BDD9-021C-CECC-16CC-1EBCC1D20B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64C53F2-9700-C990-AFE0-FEBA2652D33E}"/>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345259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18011ED-E44A-4462-A2C8-F40D43B1DE4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4770A59D-F633-4787-42FC-32B920BF3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D1B63550-1FE6-9C5C-8C5A-934B5509E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1B488A3C-A93D-1BF1-376C-DA22C23BE8CF}"/>
              </a:ext>
            </a:extLst>
          </p:cNvPr>
          <p:cNvSpPr>
            <a:spLocks noGrp="1"/>
          </p:cNvSpPr>
          <p:nvPr>
            <p:ph type="dt" sz="half" idx="10"/>
          </p:nvPr>
        </p:nvSpPr>
        <p:spPr/>
        <p:txBody>
          <a:bodyPr/>
          <a:lstStyle/>
          <a:p>
            <a:fld id="{E4FAB693-C34A-4AC6-9434-B81F364BC02B}" type="datetimeFigureOut">
              <a:rPr lang="it-IT" smtClean="0"/>
              <a:pPr/>
              <a:t>21/11/2023</a:t>
            </a:fld>
            <a:endParaRPr lang="it-IT"/>
          </a:p>
        </p:txBody>
      </p:sp>
      <p:sp>
        <p:nvSpPr>
          <p:cNvPr id="6" name="Segnaposto piè di pagina 5">
            <a:extLst>
              <a:ext uri="{FF2B5EF4-FFF2-40B4-BE49-F238E27FC236}">
                <a16:creationId xmlns:a16="http://schemas.microsoft.com/office/drawing/2014/main" xmlns="" id="{A1019396-9AB9-CD87-9A07-76B5B3EC88F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664FD224-18C4-4BD4-61F2-00FB7C164545}"/>
              </a:ext>
            </a:extLst>
          </p:cNvPr>
          <p:cNvSpPr>
            <a:spLocks noGrp="1"/>
          </p:cNvSpPr>
          <p:nvPr>
            <p:ph type="sldNum" sz="quarter" idx="12"/>
          </p:nvPr>
        </p:nvSpPr>
        <p:spPr/>
        <p:txBody>
          <a:body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306260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B43A07BC-68AF-8AD4-90A1-6A357E16A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5F2E5E9C-3091-1108-60D3-490CDB7AC8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88ABECF-3CE5-24F4-2EF4-A65F5B7EB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AB693-C34A-4AC6-9434-B81F364BC02B}" type="datetimeFigureOut">
              <a:rPr lang="it-IT" smtClean="0"/>
              <a:pPr/>
              <a:t>21/11/2023</a:t>
            </a:fld>
            <a:endParaRPr lang="it-IT"/>
          </a:p>
        </p:txBody>
      </p:sp>
      <p:sp>
        <p:nvSpPr>
          <p:cNvPr id="5" name="Segnaposto piè di pagina 4">
            <a:extLst>
              <a:ext uri="{FF2B5EF4-FFF2-40B4-BE49-F238E27FC236}">
                <a16:creationId xmlns:a16="http://schemas.microsoft.com/office/drawing/2014/main" xmlns="" id="{4CA88EBC-C795-40BD-2339-79FA32CA7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C76D183B-6B0A-F6A9-CFF6-32611E65C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A8FA6-9B08-408A-89C5-18777130F79A}" type="slidenum">
              <a:rPr lang="it-IT" smtClean="0"/>
              <a:pPr/>
              <a:t>‹N›</a:t>
            </a:fld>
            <a:endParaRPr lang="it-IT"/>
          </a:p>
        </p:txBody>
      </p:sp>
    </p:spTree>
    <p:extLst>
      <p:ext uri="{BB962C8B-B14F-4D97-AF65-F5344CB8AC3E}">
        <p14:creationId xmlns:p14="http://schemas.microsoft.com/office/powerpoint/2010/main" xmlns="" val="101625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ausl.bologna.it/asl-bologna/dipartimenti-di-supporto/dipartimento-farmaceutico/trasparenza/attivita-di-vigilanza-sulle-farmacie" TargetMode="External"/><Relationship Id="rId5" Type="http://schemas.openxmlformats.org/officeDocument/2006/relationships/image" Target="../media/image4.png"/><Relationship Id="rId4" Type="http://schemas.openxmlformats.org/officeDocument/2006/relationships/hyperlink" Target="https://www.ausl.bologna.it/asl-bologna/dipartimenti-di-supporto/dipartimento-farmaceutico/trasparenza?b_start:int=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ifa.gov.it/moduli-segnalazione-reazioni-avverse" TargetMode="External"/><Relationship Id="rId5" Type="http://schemas.openxmlformats.org/officeDocument/2006/relationships/hyperlink" Target="https://servizionline.aifa.gov.it/schedasegnalazioni/#/"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usl.bologna.it/asl-bologna/dipartimenti-di-supporto/dipartimento-farmaceutico/trasparenza/scia-per-l2019esercizio-dell2019attivita-di-farmacia-2013-turno-per-chiamata-telefonica-del-farmacista-in-reperibilita" TargetMode="External"/><Relationship Id="rId7" Type="http://schemas.openxmlformats.org/officeDocument/2006/relationships/image" Target="../media/image1.png"/><Relationship Id="rId2" Type="http://schemas.openxmlformats.org/officeDocument/2006/relationships/hyperlink" Target="https://www.ausl.bologna.it/asl-bologna/dipartimenti-di-supporto/dipartimento-farmaceutico/trasparenza/Comunicazione-Inizio-Fine-rapporto-di-lavoro" TargetMode="External"/><Relationship Id="rId1" Type="http://schemas.openxmlformats.org/officeDocument/2006/relationships/slideLayout" Target="../slideLayouts/slideLayout2.xml"/><Relationship Id="rId6" Type="http://schemas.openxmlformats.org/officeDocument/2006/relationships/hyperlink" Target="https://www.aifa.gov.it/moduli-segnalazione-reazioni-avverse" TargetMode="External"/><Relationship Id="rId5" Type="http://schemas.openxmlformats.org/officeDocument/2006/relationships/hyperlink" Target="https://servizionline.aifa.gov.it/schedasegnalazioni/#/" TargetMode="External"/><Relationship Id="rId4" Type="http://schemas.openxmlformats.org/officeDocument/2006/relationships/hyperlink" Target="https://www.ausl.bologna.it/asl-bologna/dipartimenti-di-supporto/dipartimento-farmaceutico/trasparenza/smaltimento-stupefacenti-scaduti-e-o-deteriorat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598E814-B175-3E7E-F8D4-C80DAC71D5CC}"/>
              </a:ext>
            </a:extLst>
          </p:cNvPr>
          <p:cNvSpPr>
            <a:spLocks noGrp="1"/>
          </p:cNvSpPr>
          <p:nvPr>
            <p:ph type="ctrTitle"/>
          </p:nvPr>
        </p:nvSpPr>
        <p:spPr>
          <a:xfrm>
            <a:off x="1438275" y="1458154"/>
            <a:ext cx="9144000" cy="2387600"/>
          </a:xfrm>
        </p:spPr>
        <p:txBody>
          <a:bodyPr>
            <a:noAutofit/>
          </a:bodyPr>
          <a:lstStyle/>
          <a:p>
            <a:pPr marL="0" indent="0">
              <a:lnSpc>
                <a:spcPct val="100000"/>
              </a:lnSpc>
              <a:spcBef>
                <a:spcPts val="1200"/>
              </a:spcBef>
            </a:pPr>
            <a:r>
              <a:rPr lang="it-IT" sz="4000" b="1" kern="1400" cap="all" dirty="0">
                <a:solidFill>
                  <a:schemeClr val="accent5">
                    <a:lumMod val="75000"/>
                  </a:schemeClr>
                </a:solidFill>
                <a:latin typeface="Calibri" panose="020F0502020204030204" pitchFamily="34" charset="0"/>
              </a:rPr>
              <a:t>L'ISPEZIONE IN FARMACIA: STRUMENTO DI VERIFICA E SUPPORTO A GARANZIA DELLA QUALITÀ DELL'ASSISTENZA FARMACEUTICA TERRITORIALE</a:t>
            </a:r>
          </a:p>
        </p:txBody>
      </p:sp>
      <p:sp>
        <p:nvSpPr>
          <p:cNvPr id="3" name="Sottotitolo 2">
            <a:extLst>
              <a:ext uri="{FF2B5EF4-FFF2-40B4-BE49-F238E27FC236}">
                <a16:creationId xmlns:a16="http://schemas.microsoft.com/office/drawing/2014/main" xmlns="" id="{45044C8D-7C86-F8BF-FB85-E5FA44524D37}"/>
              </a:ext>
            </a:extLst>
          </p:cNvPr>
          <p:cNvSpPr>
            <a:spLocks noGrp="1"/>
          </p:cNvSpPr>
          <p:nvPr>
            <p:ph type="subTitle" idx="1"/>
          </p:nvPr>
        </p:nvSpPr>
        <p:spPr>
          <a:xfrm>
            <a:off x="1493520" y="3786800"/>
            <a:ext cx="9144000" cy="1518625"/>
          </a:xfrm>
        </p:spPr>
        <p:txBody>
          <a:bodyPr>
            <a:normAutofit/>
          </a:bodyPr>
          <a:lstStyle/>
          <a:p>
            <a:endParaRPr lang="it-IT" sz="1000" dirty="0" smtClean="0">
              <a:solidFill>
                <a:srgbClr val="C00000"/>
              </a:solidFill>
            </a:endParaRPr>
          </a:p>
          <a:p>
            <a:endParaRPr lang="it-IT" sz="1000" dirty="0">
              <a:solidFill>
                <a:srgbClr val="C00000"/>
              </a:solidFill>
            </a:endParaRPr>
          </a:p>
          <a:p>
            <a:r>
              <a:rPr lang="it-IT" dirty="0" smtClean="0">
                <a:solidFill>
                  <a:srgbClr val="C00000"/>
                </a:solidFill>
              </a:rPr>
              <a:t>20 </a:t>
            </a:r>
            <a:r>
              <a:rPr lang="it-IT" dirty="0">
                <a:solidFill>
                  <a:srgbClr val="C00000"/>
                </a:solidFill>
              </a:rPr>
              <a:t>novembre 2023</a:t>
            </a:r>
          </a:p>
        </p:txBody>
      </p:sp>
      <p:pic>
        <p:nvPicPr>
          <p:cNvPr id="4" name="Immagine 3">
            <a:extLst>
              <a:ext uri="{FF2B5EF4-FFF2-40B4-BE49-F238E27FC236}">
                <a16:creationId xmlns:a16="http://schemas.microsoft.com/office/drawing/2014/main" xmlns="" id="{9DEC8C50-6704-6B31-5A65-C4627B99D029}"/>
              </a:ext>
            </a:extLst>
          </p:cNvPr>
          <p:cNvPicPr>
            <a:picLocks noChangeAspect="1"/>
          </p:cNvPicPr>
          <p:nvPr/>
        </p:nvPicPr>
        <p:blipFill>
          <a:blip r:embed="rId3" cstate="print"/>
          <a:stretch>
            <a:fillRect/>
          </a:stretch>
        </p:blipFill>
        <p:spPr>
          <a:xfrm>
            <a:off x="591892" y="233245"/>
            <a:ext cx="4103933" cy="606622"/>
          </a:xfrm>
          <a:prstGeom prst="rect">
            <a:avLst/>
          </a:prstGeom>
        </p:spPr>
      </p:pic>
      <p:grpSp>
        <p:nvGrpSpPr>
          <p:cNvPr id="7" name="Gruppo 6"/>
          <p:cNvGrpSpPr/>
          <p:nvPr/>
        </p:nvGrpSpPr>
        <p:grpSpPr>
          <a:xfrm>
            <a:off x="313944" y="5295513"/>
            <a:ext cx="11317224" cy="1400065"/>
            <a:chOff x="313944" y="5295513"/>
            <a:chExt cx="11317224" cy="1400065"/>
          </a:xfrm>
        </p:grpSpPr>
        <p:sp>
          <p:nvSpPr>
            <p:cNvPr id="5" name="Rettangolo 4"/>
            <p:cNvSpPr/>
            <p:nvPr/>
          </p:nvSpPr>
          <p:spPr>
            <a:xfrm>
              <a:off x="313944" y="5301350"/>
              <a:ext cx="6096000" cy="1394228"/>
            </a:xfrm>
            <a:prstGeom prst="rect">
              <a:avLst/>
            </a:prstGeom>
          </p:spPr>
          <p:txBody>
            <a:bodyPr>
              <a:spAutoFit/>
            </a:bodyPr>
            <a:lstStyle/>
            <a:p>
              <a:pPr>
                <a:lnSpc>
                  <a:spcPct val="90000"/>
                </a:lnSpc>
              </a:pPr>
              <a:r>
                <a:rPr lang="it-IT" cap="small" dirty="0" smtClean="0">
                  <a:solidFill>
                    <a:schemeClr val="accent1">
                      <a:lumMod val="50000"/>
                    </a:schemeClr>
                  </a:solidFill>
                  <a:latin typeface="Calibri" panose="020F0502020204030204" pitchFamily="34" charset="0"/>
                </a:rPr>
                <a:t>Dr.ssa Denise Giardini </a:t>
              </a:r>
              <a:endParaRPr lang="it-IT" kern="1400" dirty="0" smtClean="0">
                <a:solidFill>
                  <a:schemeClr val="accent1">
                    <a:lumMod val="50000"/>
                  </a:schemeClr>
                </a:solidFill>
                <a:latin typeface="Calibri" panose="020F0502020204030204" pitchFamily="34" charset="0"/>
              </a:endParaRPr>
            </a:p>
            <a:p>
              <a:pPr>
                <a:lnSpc>
                  <a:spcPct val="90000"/>
                </a:lnSpc>
              </a:pPr>
              <a:r>
                <a:rPr lang="it-IT" cap="small" dirty="0" smtClean="0">
                  <a:solidFill>
                    <a:schemeClr val="accent1">
                      <a:lumMod val="50000"/>
                    </a:schemeClr>
                  </a:solidFill>
                  <a:latin typeface="Calibri" panose="020F0502020204030204" pitchFamily="34" charset="0"/>
                </a:rPr>
                <a:t>Dr.ssa Loredana Osbello </a:t>
              </a:r>
              <a:endParaRPr lang="it-IT" kern="1400" dirty="0" smtClean="0">
                <a:solidFill>
                  <a:schemeClr val="accent1">
                    <a:lumMod val="50000"/>
                  </a:schemeClr>
                </a:solidFill>
                <a:latin typeface="Calibri" panose="020F0502020204030204" pitchFamily="34" charset="0"/>
              </a:endParaRPr>
            </a:p>
            <a:p>
              <a:pPr>
                <a:lnSpc>
                  <a:spcPct val="90000"/>
                </a:lnSpc>
              </a:pPr>
              <a:r>
                <a:rPr lang="it-IT" cap="small" dirty="0" smtClean="0">
                  <a:solidFill>
                    <a:schemeClr val="accent1">
                      <a:lumMod val="50000"/>
                    </a:schemeClr>
                  </a:solidFill>
                  <a:latin typeface="Calibri" panose="020F0502020204030204" pitchFamily="34" charset="0"/>
                </a:rPr>
                <a:t>Dr.ssa Laura Rossi </a:t>
              </a:r>
              <a:endParaRPr lang="it-IT" kern="1400" dirty="0" smtClean="0">
                <a:solidFill>
                  <a:schemeClr val="accent1">
                    <a:lumMod val="50000"/>
                  </a:schemeClr>
                </a:solidFill>
                <a:latin typeface="Calibri" panose="020F0502020204030204" pitchFamily="34" charset="0"/>
              </a:endParaRPr>
            </a:p>
            <a:p>
              <a:pPr>
                <a:lnSpc>
                  <a:spcPct val="90000"/>
                </a:lnSpc>
              </a:pPr>
              <a:endParaRPr lang="it-IT" sz="400" cap="small" dirty="0" smtClean="0">
                <a:solidFill>
                  <a:schemeClr val="accent1">
                    <a:lumMod val="50000"/>
                  </a:schemeClr>
                </a:solidFill>
                <a:latin typeface="Calibri" panose="020F0502020204030204" pitchFamily="34" charset="0"/>
              </a:endParaRPr>
            </a:p>
            <a:p>
              <a:pPr>
                <a:lnSpc>
                  <a:spcPct val="90000"/>
                </a:lnSpc>
              </a:pPr>
              <a:r>
                <a:rPr lang="it-IT" cap="small" dirty="0" smtClean="0">
                  <a:solidFill>
                    <a:schemeClr val="accent1">
                      <a:lumMod val="50000"/>
                    </a:schemeClr>
                  </a:solidFill>
                  <a:latin typeface="Calibri" panose="020F0502020204030204" pitchFamily="34" charset="0"/>
                </a:rPr>
                <a:t>Servizio Assistenza Farmaceutica Territoriale </a:t>
              </a:r>
            </a:p>
            <a:p>
              <a:pPr>
                <a:lnSpc>
                  <a:spcPct val="90000"/>
                </a:lnSpc>
              </a:pPr>
              <a:r>
                <a:rPr lang="it-IT" cap="small" dirty="0" smtClean="0">
                  <a:solidFill>
                    <a:schemeClr val="accent1">
                      <a:lumMod val="50000"/>
                    </a:schemeClr>
                  </a:solidFill>
                  <a:latin typeface="Calibri" panose="020F0502020204030204" pitchFamily="34" charset="0"/>
                </a:rPr>
                <a:t>e Vigilanza </a:t>
              </a:r>
              <a:endParaRPr lang="it-IT"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5535168" y="5295513"/>
              <a:ext cx="6096000" cy="1261884"/>
            </a:xfrm>
            <a:prstGeom prst="rect">
              <a:avLst/>
            </a:prstGeom>
          </p:spPr>
          <p:txBody>
            <a:bodyPr>
              <a:spAutoFit/>
            </a:bodyPr>
            <a:lstStyle/>
            <a:p>
              <a:pPr algn="r">
                <a:spcBef>
                  <a:spcPts val="0"/>
                </a:spcBef>
              </a:pPr>
              <a:r>
                <a:rPr lang="it-IT" cap="small" dirty="0" smtClean="0">
                  <a:solidFill>
                    <a:schemeClr val="accent1">
                      <a:lumMod val="50000"/>
                    </a:schemeClr>
                  </a:solidFill>
                  <a:latin typeface="Calibri" panose="020F0502020204030204" pitchFamily="34" charset="0"/>
                </a:rPr>
                <a:t>    Dr.ssa Patrizia Maurizi </a:t>
              </a:r>
              <a:endParaRPr lang="it-IT" kern="1400" dirty="0" smtClean="0">
                <a:solidFill>
                  <a:schemeClr val="accent1">
                    <a:lumMod val="50000"/>
                  </a:schemeClr>
                </a:solidFill>
                <a:latin typeface="Calibri" panose="020F0502020204030204" pitchFamily="34" charset="0"/>
              </a:endParaRPr>
            </a:p>
            <a:p>
              <a:pPr algn="r"/>
              <a:endParaRPr lang="it-IT" sz="400" cap="small" dirty="0" smtClean="0">
                <a:solidFill>
                  <a:schemeClr val="accent1">
                    <a:lumMod val="50000"/>
                  </a:schemeClr>
                </a:solidFill>
                <a:latin typeface="Calibri" panose="020F0502020204030204" pitchFamily="34" charset="0"/>
              </a:endParaRPr>
            </a:p>
            <a:p>
              <a:pPr algn="r"/>
              <a:r>
                <a:rPr lang="it-IT" cap="small" dirty="0" smtClean="0">
                  <a:solidFill>
                    <a:schemeClr val="accent1">
                      <a:lumMod val="50000"/>
                    </a:schemeClr>
                  </a:solidFill>
                  <a:latin typeface="Calibri" panose="020F0502020204030204" pitchFamily="34" charset="0"/>
                </a:rPr>
                <a:t>    Responsabile Unità Operativa Semplice Igiene e Sanità</a:t>
              </a:r>
            </a:p>
            <a:p>
              <a:pPr algn="r"/>
              <a:r>
                <a:rPr lang="it-IT" cap="small" dirty="0" smtClean="0">
                  <a:solidFill>
                    <a:schemeClr val="accent1">
                      <a:lumMod val="50000"/>
                    </a:schemeClr>
                  </a:solidFill>
                  <a:latin typeface="Calibri" panose="020F0502020204030204" pitchFamily="34" charset="0"/>
                </a:rPr>
                <a:t>    Pubblica degli Ambienti di Vita Appennino – Reno,</a:t>
              </a:r>
            </a:p>
            <a:p>
              <a:pPr algn="r"/>
              <a:r>
                <a:rPr lang="it-IT" cap="small" dirty="0" smtClean="0">
                  <a:solidFill>
                    <a:schemeClr val="accent1">
                      <a:lumMod val="50000"/>
                    </a:schemeClr>
                  </a:solidFill>
                  <a:latin typeface="Calibri" panose="020F0502020204030204" pitchFamily="34" charset="0"/>
                </a:rPr>
                <a:t>    Lavino e Samoggia</a:t>
              </a:r>
              <a:endParaRPr lang="it-IT"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xmlns="" val="47321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1E291E1-F1E5-BB28-2244-39CFCA03D70D}"/>
              </a:ext>
            </a:extLst>
          </p:cNvPr>
          <p:cNvSpPr>
            <a:spLocks noGrp="1"/>
          </p:cNvSpPr>
          <p:nvPr>
            <p:ph idx="1"/>
          </p:nvPr>
        </p:nvSpPr>
        <p:spPr>
          <a:xfrm>
            <a:off x="809625" y="1285324"/>
            <a:ext cx="10515600" cy="576209"/>
          </a:xfrm>
        </p:spPr>
        <p:txBody>
          <a:bodyPr>
            <a:normAutofit/>
          </a:bodyPr>
          <a:lstStyle/>
          <a:p>
            <a:pPr marL="0" indent="0" algn="ctr">
              <a:buNone/>
            </a:pPr>
            <a:r>
              <a:rPr lang="it-IT" sz="3200" b="1" dirty="0">
                <a:solidFill>
                  <a:srgbClr val="C00000"/>
                </a:solidFill>
              </a:rPr>
              <a:t>VERBALE DELLE ISPEZIONI </a:t>
            </a:r>
          </a:p>
        </p:txBody>
      </p:sp>
      <p:sp>
        <p:nvSpPr>
          <p:cNvPr id="8" name="CasellaDiTesto 7">
            <a:extLst>
              <a:ext uri="{FF2B5EF4-FFF2-40B4-BE49-F238E27FC236}">
                <a16:creationId xmlns:a16="http://schemas.microsoft.com/office/drawing/2014/main" xmlns="" id="{58A68B22-A19C-5F05-3EB8-1977B58724B4}"/>
              </a:ext>
            </a:extLst>
          </p:cNvPr>
          <p:cNvSpPr txBox="1"/>
          <p:nvPr/>
        </p:nvSpPr>
        <p:spPr>
          <a:xfrm>
            <a:off x="399598" y="1888094"/>
            <a:ext cx="11425458" cy="1697068"/>
          </a:xfrm>
          <a:prstGeom prst="rect">
            <a:avLst/>
          </a:prstGeom>
          <a:noFill/>
        </p:spPr>
        <p:txBody>
          <a:bodyPr wrap="square">
            <a:spAutoFit/>
          </a:bodyPr>
          <a:lstStyle/>
          <a:p>
            <a:pPr algn="just" fontAlgn="base">
              <a:lnSpc>
                <a:spcPct val="150000"/>
              </a:lnSpc>
              <a:spcAft>
                <a:spcPts val="300"/>
              </a:spcAft>
            </a:pPr>
            <a:r>
              <a:rPr lang="it-IT" sz="2400" dirty="0">
                <a:solidFill>
                  <a:srgbClr val="000000"/>
                </a:solidFill>
                <a:effectLst/>
                <a:ea typeface="Times New Roman" panose="02020603050405020304" pitchFamily="18" charset="0"/>
              </a:rPr>
              <a:t>Il verbale di ispezione è lo strumento tecnico attraverso cui i risultati che emergono durante l’ispezione vengono documentati e trasmessi all’Autorità Sanitaria Locale di pertinenza (Sindaco) per eventuali conseguenti provvedimenti, anche sanzionatori</a:t>
            </a:r>
            <a:r>
              <a:rPr lang="it-IT" sz="2400" dirty="0" smtClean="0">
                <a:solidFill>
                  <a:srgbClr val="000000"/>
                </a:solidFill>
                <a:effectLst/>
                <a:ea typeface="Times New Roman" panose="02020603050405020304" pitchFamily="18" charset="0"/>
              </a:rPr>
              <a:t>.</a:t>
            </a:r>
            <a:endParaRPr lang="it-IT" sz="2400" dirty="0">
              <a:effectLst/>
              <a:ea typeface="Times New Roman" panose="02020603050405020304" pitchFamily="18" charset="0"/>
            </a:endParaRPr>
          </a:p>
        </p:txBody>
      </p:sp>
      <p:pic>
        <p:nvPicPr>
          <p:cNvPr id="5" name="Immagine 4">
            <a:extLst>
              <a:ext uri="{FF2B5EF4-FFF2-40B4-BE49-F238E27FC236}">
                <a16:creationId xmlns:a16="http://schemas.microsoft.com/office/drawing/2014/main" xmlns="" id="{C9834FA7-A7AF-47BD-8C4D-11844E63B06C}"/>
              </a:ext>
            </a:extLst>
          </p:cNvPr>
          <p:cNvPicPr>
            <a:picLocks noChangeAspect="1"/>
          </p:cNvPicPr>
          <p:nvPr/>
        </p:nvPicPr>
        <p:blipFill>
          <a:blip r:embed="rId3" cstate="print"/>
          <a:stretch>
            <a:fillRect/>
          </a:stretch>
        </p:blipFill>
        <p:spPr>
          <a:xfrm>
            <a:off x="399598" y="304060"/>
            <a:ext cx="4006147" cy="592167"/>
          </a:xfrm>
          <a:prstGeom prst="rect">
            <a:avLst/>
          </a:prstGeom>
        </p:spPr>
      </p:pic>
      <p:sp>
        <p:nvSpPr>
          <p:cNvPr id="6" name="Freccia a destra con strisce 5"/>
          <p:cNvSpPr/>
          <p:nvPr/>
        </p:nvSpPr>
        <p:spPr>
          <a:xfrm rot="5400000">
            <a:off x="5387975" y="3492500"/>
            <a:ext cx="1223963" cy="14398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495300" y="4829175"/>
            <a:ext cx="11401425" cy="1569660"/>
          </a:xfrm>
          <a:prstGeom prst="rect">
            <a:avLst/>
          </a:prstGeom>
          <a:noFill/>
        </p:spPr>
        <p:txBody>
          <a:bodyPr wrap="square" rtlCol="0">
            <a:spAutoFit/>
          </a:bodyPr>
          <a:lstStyle/>
          <a:p>
            <a:pPr algn="just">
              <a:buClr>
                <a:schemeClr val="tx1"/>
              </a:buClr>
              <a:buFont typeface="Arial" pitchFamily="34" charset="0"/>
              <a:buChar char="•"/>
            </a:pPr>
            <a:r>
              <a:rPr lang="it-IT" sz="2400" dirty="0" smtClean="0"/>
              <a:t>Rende </a:t>
            </a:r>
            <a:r>
              <a:rPr lang="it-IT" sz="2400" b="1" dirty="0" smtClean="0">
                <a:solidFill>
                  <a:srgbClr val="C00000"/>
                </a:solidFill>
              </a:rPr>
              <a:t>uniforme</a:t>
            </a:r>
            <a:r>
              <a:rPr lang="it-IT" sz="2400" dirty="0" smtClean="0"/>
              <a:t> l’intervento ispettivo, considerato l’alternarsi dei membri della commissione.</a:t>
            </a:r>
          </a:p>
          <a:p>
            <a:pPr algn="just">
              <a:buClr>
                <a:schemeClr val="tx1"/>
              </a:buClr>
            </a:pPr>
            <a:endParaRPr lang="it-IT" sz="2400" dirty="0" smtClean="0"/>
          </a:p>
          <a:p>
            <a:pPr algn="just">
              <a:buClr>
                <a:schemeClr val="tx1"/>
              </a:buClr>
              <a:buFont typeface="Arial" pitchFamily="34" charset="0"/>
              <a:buChar char="•"/>
            </a:pPr>
            <a:r>
              <a:rPr lang="it-IT" sz="2400" b="1" dirty="0" smtClean="0">
                <a:solidFill>
                  <a:srgbClr val="C00000"/>
                </a:solidFill>
              </a:rPr>
              <a:t>Razionalizza</a:t>
            </a:r>
            <a:r>
              <a:rPr lang="it-IT" sz="2400" dirty="0" smtClean="0"/>
              <a:t> l’attività, evidenziando gli elementi sanzionabili.</a:t>
            </a:r>
            <a:endParaRPr lang="it-IT" sz="2400" dirty="0"/>
          </a:p>
        </p:txBody>
      </p:sp>
    </p:spTree>
    <p:extLst>
      <p:ext uri="{BB962C8B-B14F-4D97-AF65-F5344CB8AC3E}">
        <p14:creationId xmlns:p14="http://schemas.microsoft.com/office/powerpoint/2010/main" xmlns="" val="43693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xmlns="" id="{B508B05D-CD97-C24A-E13B-24311F21E6D9}"/>
              </a:ext>
            </a:extLst>
          </p:cNvPr>
          <p:cNvSpPr txBox="1">
            <a:spLocks/>
          </p:cNvSpPr>
          <p:nvPr/>
        </p:nvSpPr>
        <p:spPr>
          <a:xfrm>
            <a:off x="742544" y="686124"/>
            <a:ext cx="10515600" cy="576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b="1" dirty="0" smtClean="0">
                <a:solidFill>
                  <a:srgbClr val="C00000"/>
                </a:solidFill>
              </a:rPr>
              <a:t>SITO TRASPARENZA  SERVIZIO FARMACEUTICO </a:t>
            </a:r>
            <a:endParaRPr lang="it-IT" sz="3200" b="1" dirty="0">
              <a:solidFill>
                <a:srgbClr val="C00000"/>
              </a:solidFill>
            </a:endParaRPr>
          </a:p>
        </p:txBody>
      </p:sp>
      <p:pic>
        <p:nvPicPr>
          <p:cNvPr id="6" name="Immagine 5">
            <a:extLst>
              <a:ext uri="{FF2B5EF4-FFF2-40B4-BE49-F238E27FC236}">
                <a16:creationId xmlns:a16="http://schemas.microsoft.com/office/drawing/2014/main" xmlns="" id="{31743F10-7A62-428F-A32D-45C798ED346B}"/>
              </a:ext>
            </a:extLst>
          </p:cNvPr>
          <p:cNvPicPr>
            <a:picLocks noChangeAspect="1"/>
          </p:cNvPicPr>
          <p:nvPr/>
        </p:nvPicPr>
        <p:blipFill>
          <a:blip r:embed="rId3" cstate="print"/>
          <a:stretch>
            <a:fillRect/>
          </a:stretch>
        </p:blipFill>
        <p:spPr>
          <a:xfrm>
            <a:off x="389870" y="138690"/>
            <a:ext cx="4006147" cy="592167"/>
          </a:xfrm>
          <a:prstGeom prst="rect">
            <a:avLst/>
          </a:prstGeom>
        </p:spPr>
      </p:pic>
      <p:sp>
        <p:nvSpPr>
          <p:cNvPr id="7" name="Rettangolo 6"/>
          <p:cNvSpPr/>
          <p:nvPr/>
        </p:nvSpPr>
        <p:spPr>
          <a:xfrm>
            <a:off x="7352289" y="1546622"/>
            <a:ext cx="4427907" cy="1107996"/>
          </a:xfrm>
          <a:prstGeom prst="rect">
            <a:avLst/>
          </a:prstGeom>
        </p:spPr>
        <p:txBody>
          <a:bodyPr wrap="square">
            <a:spAutoFit/>
          </a:bodyPr>
          <a:lstStyle/>
          <a:p>
            <a:r>
              <a:rPr lang="it-IT" sz="1600" dirty="0" smtClean="0">
                <a:solidFill>
                  <a:srgbClr val="C00000"/>
                </a:solidFill>
                <a:hlinkClick r:id="rId4"/>
              </a:rPr>
              <a:t>https://www.ausl.bologna.it/asl-bologna/dipartimenti-di-supporto/dipartimento-farmaceutico/trasparenza?b_start:int=20</a:t>
            </a:r>
            <a:endParaRPr lang="it-IT" sz="1600" dirty="0" smtClean="0">
              <a:solidFill>
                <a:srgbClr val="C00000"/>
              </a:solidFill>
            </a:endParaRPr>
          </a:p>
          <a:p>
            <a:endParaRPr lang="it-IT" b="1" dirty="0"/>
          </a:p>
        </p:txBody>
      </p:sp>
      <p:pic>
        <p:nvPicPr>
          <p:cNvPr id="12" name="Segnaposto contenuto 11" descr="3.PNG"/>
          <p:cNvPicPr>
            <a:picLocks noGrp="1" noChangeAspect="1"/>
          </p:cNvPicPr>
          <p:nvPr>
            <p:ph idx="1"/>
          </p:nvPr>
        </p:nvPicPr>
        <p:blipFill>
          <a:blip r:embed="rId5" cstate="print"/>
          <a:stretch>
            <a:fillRect/>
          </a:stretch>
        </p:blipFill>
        <p:spPr>
          <a:xfrm>
            <a:off x="429633" y="1229403"/>
            <a:ext cx="6410932" cy="5018608"/>
          </a:xfrm>
          <a:ln w="12700">
            <a:solidFill>
              <a:schemeClr val="accent5">
                <a:lumMod val="50000"/>
              </a:schemeClr>
            </a:solidFill>
          </a:ln>
        </p:spPr>
      </p:pic>
      <p:sp>
        <p:nvSpPr>
          <p:cNvPr id="10" name="Ovale 9"/>
          <p:cNvSpPr/>
          <p:nvPr/>
        </p:nvSpPr>
        <p:spPr>
          <a:xfrm>
            <a:off x="1000125" y="1190625"/>
            <a:ext cx="4276725" cy="26670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con strisce 10"/>
          <p:cNvSpPr/>
          <p:nvPr/>
        </p:nvSpPr>
        <p:spPr>
          <a:xfrm rot="5400000">
            <a:off x="9177337" y="2395538"/>
            <a:ext cx="380999" cy="333376"/>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5" name="Connettore 2 14"/>
          <p:cNvCxnSpPr/>
          <p:nvPr/>
        </p:nvCxnSpPr>
        <p:spPr>
          <a:xfrm>
            <a:off x="5292860" y="1312423"/>
            <a:ext cx="3270115" cy="249677"/>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068879" y="2820008"/>
            <a:ext cx="4964051" cy="353943"/>
          </a:xfrm>
          <a:prstGeom prst="rect">
            <a:avLst/>
          </a:prstGeom>
          <a:noFill/>
        </p:spPr>
        <p:txBody>
          <a:bodyPr wrap="none" rtlCol="0">
            <a:spAutoFit/>
          </a:bodyPr>
          <a:lstStyle/>
          <a:p>
            <a:r>
              <a:rPr lang="it-IT" sz="1700" b="1" dirty="0" smtClean="0">
                <a:solidFill>
                  <a:schemeClr val="accent1">
                    <a:lumMod val="75000"/>
                  </a:schemeClr>
                </a:solidFill>
              </a:rPr>
              <a:t>Tutti i procedimenti inerenti l’esercizio della farmacia</a:t>
            </a:r>
            <a:endParaRPr lang="it-IT" sz="1700" b="1" dirty="0">
              <a:solidFill>
                <a:schemeClr val="accent1">
                  <a:lumMod val="75000"/>
                </a:schemeClr>
              </a:solidFill>
            </a:endParaRPr>
          </a:p>
        </p:txBody>
      </p:sp>
      <p:grpSp>
        <p:nvGrpSpPr>
          <p:cNvPr id="19" name="Gruppo 18"/>
          <p:cNvGrpSpPr/>
          <p:nvPr/>
        </p:nvGrpSpPr>
        <p:grpSpPr>
          <a:xfrm>
            <a:off x="7160976" y="4124732"/>
            <a:ext cx="5050074" cy="2679410"/>
            <a:chOff x="7256226" y="3772307"/>
            <a:chExt cx="5050074" cy="2679410"/>
          </a:xfrm>
        </p:grpSpPr>
        <p:sp>
          <p:nvSpPr>
            <p:cNvPr id="13" name="CasellaDiTesto 12"/>
            <p:cNvSpPr txBox="1"/>
            <p:nvPr/>
          </p:nvSpPr>
          <p:spPr>
            <a:xfrm>
              <a:off x="7256226" y="3772307"/>
              <a:ext cx="5050074" cy="1938992"/>
            </a:xfrm>
            <a:prstGeom prst="rect">
              <a:avLst/>
            </a:prstGeom>
            <a:noFill/>
          </p:spPr>
          <p:txBody>
            <a:bodyPr wrap="square" rtlCol="0">
              <a:spAutoFit/>
            </a:bodyPr>
            <a:lstStyle/>
            <a:p>
              <a:r>
                <a:rPr lang="it-IT" b="1" dirty="0" err="1" smtClean="0">
                  <a:solidFill>
                    <a:srgbClr val="C00000"/>
                  </a:solidFill>
                </a:rPr>
                <a:t>ATTIVIT</a:t>
              </a:r>
              <a:r>
                <a:rPr lang="it-IT" b="1" cap="all" dirty="0" err="1" smtClean="0">
                  <a:solidFill>
                    <a:srgbClr val="C00000"/>
                  </a:solidFill>
                </a:rPr>
                <a:t>à</a:t>
              </a:r>
              <a:r>
                <a:rPr lang="it-IT" b="1" dirty="0" smtClean="0">
                  <a:solidFill>
                    <a:srgbClr val="C00000"/>
                  </a:solidFill>
                </a:rPr>
                <a:t> </a:t>
              </a:r>
              <a:r>
                <a:rPr lang="it-IT" b="1" dirty="0" err="1" smtClean="0">
                  <a:solidFill>
                    <a:srgbClr val="C00000"/>
                  </a:solidFill>
                </a:rPr>
                <a:t>DI</a:t>
              </a:r>
              <a:r>
                <a:rPr lang="it-IT" b="1" dirty="0" smtClean="0">
                  <a:solidFill>
                    <a:srgbClr val="C00000"/>
                  </a:solidFill>
                </a:rPr>
                <a:t> VIGILANZA NELLE FARMACIE</a:t>
              </a:r>
            </a:p>
            <a:p>
              <a:r>
                <a:rPr lang="it-IT" sz="1600" dirty="0" smtClean="0">
                  <a:hlinkClick r:id="rId6"/>
                </a:rPr>
                <a:t>https://www.ausl.bologna.it/asl-bologna/dipartimenti-di-supporto/dipartimento-farmaceutico/trasparenza/attivita-di-vigilanza-sulle-farmacie</a:t>
              </a:r>
              <a:endParaRPr lang="it-IT" sz="1600" dirty="0" smtClean="0"/>
            </a:p>
            <a:p>
              <a:endParaRPr lang="it-IT" b="1" dirty="0" smtClean="0">
                <a:solidFill>
                  <a:srgbClr val="C00000"/>
                </a:solidFill>
              </a:endParaRPr>
            </a:p>
            <a:p>
              <a:r>
                <a:rPr lang="it-IT" b="1" dirty="0" smtClean="0">
                  <a:solidFill>
                    <a:srgbClr val="C00000"/>
                  </a:solidFill>
                </a:rPr>
                <a:t> </a:t>
              </a:r>
            </a:p>
            <a:p>
              <a:endParaRPr lang="it-IT" b="1" dirty="0">
                <a:solidFill>
                  <a:srgbClr val="C00000"/>
                </a:solidFill>
              </a:endParaRPr>
            </a:p>
          </p:txBody>
        </p:sp>
        <p:sp>
          <p:nvSpPr>
            <p:cNvPr id="9" name="Freccia a destra con strisce 8"/>
            <p:cNvSpPr/>
            <p:nvPr/>
          </p:nvSpPr>
          <p:spPr>
            <a:xfrm rot="5400000">
              <a:off x="9163050" y="5114925"/>
              <a:ext cx="809624" cy="466726"/>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CasellaDiTesto 16"/>
            <p:cNvSpPr txBox="1"/>
            <p:nvPr/>
          </p:nvSpPr>
          <p:spPr>
            <a:xfrm>
              <a:off x="7571564" y="5805386"/>
              <a:ext cx="3887011" cy="646331"/>
            </a:xfrm>
            <a:prstGeom prst="rect">
              <a:avLst/>
            </a:prstGeom>
            <a:noFill/>
          </p:spPr>
          <p:txBody>
            <a:bodyPr wrap="square" rtlCol="0">
              <a:spAutoFit/>
            </a:bodyPr>
            <a:lstStyle/>
            <a:p>
              <a:pPr algn="ctr"/>
              <a:r>
                <a:rPr lang="it-IT" b="1" dirty="0" smtClean="0">
                  <a:solidFill>
                    <a:schemeClr val="accent1">
                      <a:lumMod val="75000"/>
                    </a:schemeClr>
                  </a:solidFill>
                </a:rPr>
                <a:t>Qui si trova il format scaricabile del Verbale di Ispezione </a:t>
              </a:r>
              <a:endParaRPr lang="it-IT" b="1" dirty="0">
                <a:solidFill>
                  <a:schemeClr val="accent1">
                    <a:lumMod val="75000"/>
                  </a:schemeClr>
                </a:solidFill>
              </a:endParaRPr>
            </a:p>
          </p:txBody>
        </p:sp>
      </p:grpSp>
      <p:sp>
        <p:nvSpPr>
          <p:cNvPr id="20" name="Rettangolo arrotondato 19"/>
          <p:cNvSpPr/>
          <p:nvPr/>
        </p:nvSpPr>
        <p:spPr>
          <a:xfrm>
            <a:off x="6962775" y="1476374"/>
            <a:ext cx="5048250" cy="175260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20"/>
          <p:cNvSpPr/>
          <p:nvPr/>
        </p:nvSpPr>
        <p:spPr>
          <a:xfrm>
            <a:off x="6962775" y="4095749"/>
            <a:ext cx="5162550" cy="272415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con strisce 17"/>
          <p:cNvSpPr/>
          <p:nvPr/>
        </p:nvSpPr>
        <p:spPr>
          <a:xfrm rot="5400000">
            <a:off x="8963024" y="3409950"/>
            <a:ext cx="742949" cy="476251"/>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smtClean="0"/>
          </a:p>
          <a:p>
            <a:pPr algn="ctr" fontAlgn="auto">
              <a:spcBef>
                <a:spcPts val="0"/>
              </a:spcBef>
              <a:spcAft>
                <a:spcPts val="0"/>
              </a:spcAft>
              <a:defRPr/>
            </a:pPr>
            <a:endParaRPr lang="it-IT" dirty="0"/>
          </a:p>
        </p:txBody>
      </p:sp>
    </p:spTree>
    <p:extLst>
      <p:ext uri="{BB962C8B-B14F-4D97-AF65-F5344CB8AC3E}">
        <p14:creationId xmlns:p14="http://schemas.microsoft.com/office/powerpoint/2010/main" xmlns="" val="18360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Bottom)">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xmlns="" id="{B508B05D-CD97-C24A-E13B-24311F21E6D9}"/>
              </a:ext>
            </a:extLst>
          </p:cNvPr>
          <p:cNvSpPr txBox="1">
            <a:spLocks/>
          </p:cNvSpPr>
          <p:nvPr/>
        </p:nvSpPr>
        <p:spPr>
          <a:xfrm>
            <a:off x="752069" y="1171899"/>
            <a:ext cx="10515600" cy="576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b="1" dirty="0" smtClean="0">
                <a:solidFill>
                  <a:srgbClr val="C00000"/>
                </a:solidFill>
              </a:rPr>
              <a:t>STRUTTURA DEL VERBALE </a:t>
            </a:r>
            <a:r>
              <a:rPr lang="it-IT" sz="3200" b="1" dirty="0" err="1" smtClean="0">
                <a:solidFill>
                  <a:srgbClr val="C00000"/>
                </a:solidFill>
              </a:rPr>
              <a:t>DI</a:t>
            </a:r>
            <a:r>
              <a:rPr lang="it-IT" sz="3200" b="1" dirty="0" smtClean="0">
                <a:solidFill>
                  <a:srgbClr val="C00000"/>
                </a:solidFill>
              </a:rPr>
              <a:t> ISPEZIONE ORDINARIA</a:t>
            </a:r>
            <a:endParaRPr lang="it-IT" sz="3200" b="1" dirty="0">
              <a:solidFill>
                <a:srgbClr val="C00000"/>
              </a:solidFill>
            </a:endParaRPr>
          </a:p>
        </p:txBody>
      </p:sp>
      <p:pic>
        <p:nvPicPr>
          <p:cNvPr id="6" name="Immagine 5">
            <a:extLst>
              <a:ext uri="{FF2B5EF4-FFF2-40B4-BE49-F238E27FC236}">
                <a16:creationId xmlns:a16="http://schemas.microsoft.com/office/drawing/2014/main" xmlns="" id="{31743F10-7A62-428F-A32D-45C798ED346B}"/>
              </a:ext>
            </a:extLst>
          </p:cNvPr>
          <p:cNvPicPr>
            <a:picLocks noChangeAspect="1"/>
          </p:cNvPicPr>
          <p:nvPr/>
        </p:nvPicPr>
        <p:blipFill>
          <a:blip r:embed="rId3" cstate="print"/>
          <a:stretch>
            <a:fillRect/>
          </a:stretch>
        </p:blipFill>
        <p:spPr>
          <a:xfrm>
            <a:off x="389870" y="138690"/>
            <a:ext cx="4006147" cy="592167"/>
          </a:xfrm>
          <a:prstGeom prst="rect">
            <a:avLst/>
          </a:prstGeom>
        </p:spPr>
      </p:pic>
      <p:sp>
        <p:nvSpPr>
          <p:cNvPr id="18" name="Rettangolo 17"/>
          <p:cNvSpPr/>
          <p:nvPr/>
        </p:nvSpPr>
        <p:spPr>
          <a:xfrm>
            <a:off x="1704974" y="2398879"/>
            <a:ext cx="7362825" cy="2423740"/>
          </a:xfrm>
          <a:prstGeom prst="rect">
            <a:avLst/>
          </a:prstGeom>
        </p:spPr>
        <p:txBody>
          <a:bodyPr wrap="square">
            <a:spAutoFit/>
          </a:bodyPr>
          <a:lstStyle/>
          <a:p>
            <a:pPr algn="just" fontAlgn="base">
              <a:lnSpc>
                <a:spcPct val="150000"/>
              </a:lnSpc>
              <a:spcAft>
                <a:spcPts val="300"/>
              </a:spcAft>
            </a:pPr>
            <a:r>
              <a:rPr lang="it-IT" sz="2400" dirty="0" smtClean="0">
                <a:ea typeface="Times New Roman" panose="02020603050405020304" pitchFamily="18" charset="0"/>
              </a:rPr>
              <a:t>Il verbale si articola in tre moduli riguardanti gli aspetti: </a:t>
            </a:r>
          </a:p>
          <a:p>
            <a:pPr marL="342900" indent="-342900" algn="just" fontAlgn="base">
              <a:lnSpc>
                <a:spcPct val="150000"/>
              </a:lnSpc>
              <a:spcAft>
                <a:spcPts val="300"/>
              </a:spcAft>
              <a:buFont typeface="Wingdings" panose="05000000000000000000" pitchFamily="2" charset="2"/>
              <a:buChar char="§"/>
            </a:pPr>
            <a:r>
              <a:rPr lang="it-IT" sz="2400" b="1" cap="all" dirty="0" smtClean="0">
                <a:ea typeface="Times New Roman" panose="02020603050405020304" pitchFamily="18" charset="0"/>
              </a:rPr>
              <a:t>amministrativi</a:t>
            </a:r>
            <a:endParaRPr lang="it-IT" sz="2400" cap="all" dirty="0" smtClean="0">
              <a:ea typeface="Times New Roman" panose="02020603050405020304" pitchFamily="18" charset="0"/>
            </a:endParaRPr>
          </a:p>
          <a:p>
            <a:pPr marL="342900" indent="-342900" algn="just" fontAlgn="base">
              <a:lnSpc>
                <a:spcPct val="150000"/>
              </a:lnSpc>
              <a:spcAft>
                <a:spcPts val="300"/>
              </a:spcAft>
              <a:buFont typeface="Wingdings" panose="05000000000000000000" pitchFamily="2" charset="2"/>
              <a:buChar char="§"/>
            </a:pPr>
            <a:r>
              <a:rPr lang="it-IT" sz="2400" b="1" cap="all" dirty="0" smtClean="0">
                <a:ea typeface="Times New Roman" panose="02020603050405020304" pitchFamily="18" charset="0"/>
              </a:rPr>
              <a:t>igienico-sanitari</a:t>
            </a:r>
            <a:endParaRPr lang="it-IT" sz="2400" cap="all" dirty="0" smtClean="0">
              <a:ea typeface="Times New Roman" panose="02020603050405020304" pitchFamily="18" charset="0"/>
            </a:endParaRPr>
          </a:p>
          <a:p>
            <a:pPr marL="342900" indent="-342900" algn="just" fontAlgn="base">
              <a:lnSpc>
                <a:spcPct val="150000"/>
              </a:lnSpc>
              <a:spcAft>
                <a:spcPts val="300"/>
              </a:spcAft>
              <a:buFont typeface="Wingdings" panose="05000000000000000000" pitchFamily="2" charset="2"/>
              <a:buChar char="§"/>
            </a:pPr>
            <a:r>
              <a:rPr lang="it-IT" sz="2400" b="1" cap="all" dirty="0" smtClean="0">
                <a:ea typeface="Times New Roman" panose="02020603050405020304" pitchFamily="18" charset="0"/>
              </a:rPr>
              <a:t>tecnico-professionali </a:t>
            </a:r>
            <a:endParaRPr lang="it-IT" sz="2400" cap="all" dirty="0"/>
          </a:p>
        </p:txBody>
      </p:sp>
    </p:spTree>
    <p:extLst>
      <p:ext uri="{BB962C8B-B14F-4D97-AF65-F5344CB8AC3E}">
        <p14:creationId xmlns:p14="http://schemas.microsoft.com/office/powerpoint/2010/main" xmlns="" val="1836093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6374" y="991395"/>
            <a:ext cx="3180869" cy="687298"/>
          </a:xfrm>
        </p:spPr>
        <p:txBody>
          <a:bodyPr vert="horz" lIns="91440" tIns="45720" rIns="91440" bIns="45720" rtlCol="0">
            <a:normAutofit fontScale="90000"/>
          </a:bodyPr>
          <a:lstStyle/>
          <a:p>
            <a:pPr>
              <a:spcBef>
                <a:spcPts val="1000"/>
              </a:spcBef>
            </a:pPr>
            <a:r>
              <a:rPr lang="it-IT" sz="3200" b="1" dirty="0">
                <a:solidFill>
                  <a:srgbClr val="C00000"/>
                </a:solidFill>
                <a:latin typeface="+mn-lt"/>
                <a:ea typeface="+mn-ea"/>
                <a:cs typeface="+mn-cs"/>
              </a:rPr>
              <a:t>GESTIONE </a:t>
            </a:r>
            <a:r>
              <a:rPr lang="it-IT" sz="3200" b="1" dirty="0" smtClean="0">
                <a:solidFill>
                  <a:srgbClr val="C00000"/>
                </a:solidFill>
                <a:latin typeface="+mn-lt"/>
                <a:ea typeface="+mn-ea"/>
                <a:cs typeface="+mn-cs"/>
              </a:rPr>
              <a:t/>
            </a:r>
            <a:br>
              <a:rPr lang="it-IT" sz="3200" b="1" dirty="0" smtClean="0">
                <a:solidFill>
                  <a:srgbClr val="C00000"/>
                </a:solidFill>
                <a:latin typeface="+mn-lt"/>
                <a:ea typeface="+mn-ea"/>
                <a:cs typeface="+mn-cs"/>
              </a:rPr>
            </a:br>
            <a:r>
              <a:rPr lang="it-IT" sz="3200" b="1" dirty="0" smtClean="0">
                <a:solidFill>
                  <a:srgbClr val="C00000"/>
                </a:solidFill>
                <a:latin typeface="+mn-lt"/>
                <a:ea typeface="+mn-ea"/>
                <a:cs typeface="+mn-cs"/>
              </a:rPr>
              <a:t>AMMINISTRATIVA</a:t>
            </a:r>
            <a:endParaRPr lang="it-IT" sz="3200" b="1" dirty="0">
              <a:solidFill>
                <a:srgbClr val="C00000"/>
              </a:solidFill>
              <a:latin typeface="+mn-lt"/>
              <a:ea typeface="+mn-ea"/>
              <a:cs typeface="+mn-cs"/>
            </a:endParaRPr>
          </a:p>
        </p:txBody>
      </p:sp>
      <p:pic>
        <p:nvPicPr>
          <p:cNvPr id="2050" name="Picture 2"/>
          <p:cNvPicPr>
            <a:picLocks noGrp="1" noChangeAspect="1" noChangeArrowheads="1"/>
          </p:cNvPicPr>
          <p:nvPr>
            <p:ph idx="1"/>
          </p:nvPr>
        </p:nvPicPr>
        <p:blipFill>
          <a:blip r:embed="rId3" cstate="print"/>
          <a:srcRect l="35579" t="10817" r="34133" b="20152"/>
          <a:stretch>
            <a:fillRect/>
          </a:stretch>
        </p:blipFill>
        <p:spPr bwMode="auto">
          <a:xfrm>
            <a:off x="6086474" y="104775"/>
            <a:ext cx="5022543" cy="6438900"/>
          </a:xfrm>
          <a:prstGeom prst="rect">
            <a:avLst/>
          </a:prstGeom>
          <a:noFill/>
          <a:ln w="9525">
            <a:noFill/>
            <a:miter lim="800000"/>
            <a:headEnd/>
            <a:tailEnd/>
          </a:ln>
        </p:spPr>
      </p:pic>
      <p:sp>
        <p:nvSpPr>
          <p:cNvPr id="2052" name="Rectangle 4"/>
          <p:cNvSpPr>
            <a:spLocks noChangeArrowheads="1"/>
          </p:cNvSpPr>
          <p:nvPr/>
        </p:nvSpPr>
        <p:spPr bwMode="auto">
          <a:xfrm>
            <a:off x="1140801" y="2105133"/>
            <a:ext cx="3859824" cy="3600986"/>
          </a:xfrm>
          <a:prstGeom prst="rect">
            <a:avLst/>
          </a:prstGeom>
          <a:ln w="28575">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Questa prima parte del verbale d'ispezione è atta a valutare, </a:t>
            </a:r>
            <a:r>
              <a:rPr kumimoji="0" lang="it-IT" sz="1200" b="1" i="0" u="sng" strike="noStrike" cap="none" normalizeH="0" baseline="0" dirty="0">
                <a:ln>
                  <a:noFill/>
                </a:ln>
                <a:solidFill>
                  <a:schemeClr val="tx1"/>
                </a:solidFill>
                <a:effectLst/>
                <a:latin typeface="Calibri" pitchFamily="34" charset="0"/>
                <a:ea typeface="Times New Roman" pitchFamily="18" charset="0"/>
                <a:cs typeface="Calibri" pitchFamily="34" charset="0"/>
              </a:rPr>
              <a:t>da un punto di vista amministrativo</a:t>
            </a:r>
            <a:r>
              <a:rPr kumimoji="0" lang="it-IT"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la </a:t>
            </a:r>
            <a:r>
              <a:rPr kumimoji="0" lang="it-IT" sz="1200" i="0" u="none" strike="noStrike" cap="none" normalizeH="0" baseline="0" dirty="0">
                <a:ln>
                  <a:noFill/>
                </a:ln>
                <a:solidFill>
                  <a:schemeClr val="tx1"/>
                </a:solidFill>
                <a:effectLst/>
                <a:latin typeface="Calibri" pitchFamily="34" charset="0"/>
                <a:ea typeface="Times New Roman" pitchFamily="18" charset="0"/>
                <a:cs typeface="Calibri" pitchFamily="34" charset="0"/>
              </a:rPr>
              <a:t>gestione del servizio farmaceutico. </a:t>
            </a:r>
            <a:endParaRPr kumimoji="0" lang="it-IT" sz="120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Prevede </a:t>
            </a:r>
            <a:r>
              <a:rPr kumimoji="0" lang="it-IT"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il controllo non solo dell'effettiva autorizzazione al servizio di farmacia, ma anche del personale operante in farmacia, sia esso farmacista o no</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È buona norma che il Direttore della farmacia, al momento dell'ispezione, abbia la possibilità di reperire subito tutti i documenti amministrativi che il verbale d'ispezione elenca, anche quelli che eventualmente siano agli atti del Servizio Farmaceutico Territoriale, in particolare</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it-IT"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delibera/decreto di autorizzazione all'esercizio</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it-IT"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it-IT"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planimetria e usabilità</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it-IT"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a:t>
            </a:r>
            <a:r>
              <a:rPr kumimoji="0" lang="it-IT" sz="12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iscrizione </a:t>
            </a:r>
            <a:r>
              <a:rPr kumimoji="0" lang="it-IT"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all'Ordine proprio e </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dei</a:t>
            </a:r>
            <a:r>
              <a:rPr kumimoji="0" lang="it-IT" sz="12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collaboratori;</a:t>
            </a:r>
            <a:endParaRPr kumimoji="0" lang="it-IT"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it-IT"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copia dei verbali precedenti</a:t>
            </a:r>
            <a:endParaRPr kumimoji="0" lang="it-IT" sz="1200" b="0" i="0" u="none" strike="noStrike" cap="none" normalizeH="0" baseline="0" dirty="0">
              <a:ln>
                <a:noFill/>
              </a:ln>
              <a:solidFill>
                <a:schemeClr val="tx1"/>
              </a:solidFill>
              <a:effectLst/>
              <a:latin typeface="Arial" pitchFamily="34" charset="0"/>
              <a:cs typeface="Arial" pitchFamily="34" charset="0"/>
            </a:endParaRPr>
          </a:p>
        </p:txBody>
      </p:sp>
      <p:pic>
        <p:nvPicPr>
          <p:cNvPr id="9" name="Immagine 8">
            <a:extLst>
              <a:ext uri="{FF2B5EF4-FFF2-40B4-BE49-F238E27FC236}">
                <a16:creationId xmlns:a16="http://schemas.microsoft.com/office/drawing/2014/main" xmlns="" id="{31743F10-7A62-428F-A32D-45C798ED346B}"/>
              </a:ext>
            </a:extLst>
          </p:cNvPr>
          <p:cNvPicPr>
            <a:picLocks noChangeAspect="1"/>
          </p:cNvPicPr>
          <p:nvPr/>
        </p:nvPicPr>
        <p:blipFill>
          <a:blip r:embed="rId4" cstate="print"/>
          <a:stretch>
            <a:fillRect/>
          </a:stretch>
        </p:blipFill>
        <p:spPr>
          <a:xfrm>
            <a:off x="184853" y="160308"/>
            <a:ext cx="4006147" cy="59216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slide(fromBottom)">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7452" y="543314"/>
            <a:ext cx="10515600" cy="687298"/>
          </a:xfrm>
        </p:spPr>
        <p:txBody>
          <a:bodyPr vert="horz" lIns="91440" tIns="45720" rIns="91440" bIns="45720" rtlCol="0">
            <a:normAutofit/>
          </a:bodyPr>
          <a:lstStyle/>
          <a:p>
            <a:pPr algn="ctr">
              <a:spcBef>
                <a:spcPts val="1000"/>
              </a:spcBef>
            </a:pPr>
            <a:r>
              <a:rPr lang="it-IT" sz="3200" b="1" dirty="0">
                <a:solidFill>
                  <a:srgbClr val="C00000"/>
                </a:solidFill>
                <a:latin typeface="+mn-lt"/>
                <a:ea typeface="+mn-ea"/>
                <a:cs typeface="+mn-cs"/>
              </a:rPr>
              <a:t>GESTIONE AMMINISTRATIVA</a:t>
            </a:r>
          </a:p>
        </p:txBody>
      </p:sp>
      <p:pic>
        <p:nvPicPr>
          <p:cNvPr id="9" name="Immagine 8">
            <a:extLst>
              <a:ext uri="{FF2B5EF4-FFF2-40B4-BE49-F238E27FC236}">
                <a16:creationId xmlns:a16="http://schemas.microsoft.com/office/drawing/2014/main" xmlns="" id="{31743F10-7A62-428F-A32D-45C798ED346B}"/>
              </a:ext>
            </a:extLst>
          </p:cNvPr>
          <p:cNvPicPr>
            <a:picLocks noChangeAspect="1"/>
          </p:cNvPicPr>
          <p:nvPr/>
        </p:nvPicPr>
        <p:blipFill>
          <a:blip r:embed="rId3" cstate="print"/>
          <a:stretch>
            <a:fillRect/>
          </a:stretch>
        </p:blipFill>
        <p:spPr>
          <a:xfrm>
            <a:off x="111361" y="0"/>
            <a:ext cx="4006147" cy="592167"/>
          </a:xfrm>
          <a:prstGeom prst="rect">
            <a:avLst/>
          </a:prstGeom>
        </p:spPr>
      </p:pic>
      <p:pic>
        <p:nvPicPr>
          <p:cNvPr id="1026" name="Picture 2"/>
          <p:cNvPicPr>
            <a:picLocks noChangeAspect="1" noChangeArrowheads="1"/>
          </p:cNvPicPr>
          <p:nvPr/>
        </p:nvPicPr>
        <p:blipFill>
          <a:blip r:embed="rId4" cstate="print"/>
          <a:srcRect l="36464" t="31389" r="35106" b="18575"/>
          <a:stretch>
            <a:fillRect/>
          </a:stretch>
        </p:blipFill>
        <p:spPr bwMode="auto">
          <a:xfrm>
            <a:off x="3695700" y="1238250"/>
            <a:ext cx="5118692" cy="50673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1EB9DF6-2D83-4FB9-8AF2-FD1E0B3A9935}"/>
              </a:ext>
            </a:extLst>
          </p:cNvPr>
          <p:cNvSpPr>
            <a:spLocks noGrp="1"/>
          </p:cNvSpPr>
          <p:nvPr>
            <p:ph type="title"/>
          </p:nvPr>
        </p:nvSpPr>
        <p:spPr>
          <a:xfrm>
            <a:off x="3398808" y="863270"/>
            <a:ext cx="6788988" cy="687298"/>
          </a:xfrm>
        </p:spPr>
        <p:txBody>
          <a:bodyPr vert="horz" lIns="91440" tIns="45720" rIns="91440" bIns="45720" rtlCol="0">
            <a:normAutofit/>
          </a:bodyPr>
          <a:lstStyle/>
          <a:p>
            <a:pPr algn="ctr">
              <a:spcBef>
                <a:spcPts val="1000"/>
              </a:spcBef>
            </a:pPr>
            <a:r>
              <a:rPr lang="it-IT" sz="3200" b="1" dirty="0">
                <a:solidFill>
                  <a:srgbClr val="C00000"/>
                </a:solidFill>
                <a:latin typeface="+mn-lt"/>
                <a:ea typeface="+mn-ea"/>
                <a:cs typeface="+mn-cs"/>
              </a:rPr>
              <a:t>GESTIONE IGIENICO-SANITARIA</a:t>
            </a:r>
          </a:p>
        </p:txBody>
      </p:sp>
      <p:pic>
        <p:nvPicPr>
          <p:cNvPr id="3" name="Immagine 2">
            <a:extLst>
              <a:ext uri="{FF2B5EF4-FFF2-40B4-BE49-F238E27FC236}">
                <a16:creationId xmlns:a16="http://schemas.microsoft.com/office/drawing/2014/main" xmlns="" id="{65E5B143-6050-4C76-A8C0-567D5DA521E4}"/>
              </a:ext>
            </a:extLst>
          </p:cNvPr>
          <p:cNvPicPr>
            <a:picLocks noChangeAspect="1"/>
          </p:cNvPicPr>
          <p:nvPr/>
        </p:nvPicPr>
        <p:blipFill>
          <a:blip r:embed="rId2" cstate="print"/>
          <a:stretch>
            <a:fillRect/>
          </a:stretch>
        </p:blipFill>
        <p:spPr>
          <a:xfrm>
            <a:off x="251816" y="193740"/>
            <a:ext cx="3682875" cy="544383"/>
          </a:xfrm>
          <a:prstGeom prst="rect">
            <a:avLst/>
          </a:prstGeom>
        </p:spPr>
      </p:pic>
      <p:grpSp>
        <p:nvGrpSpPr>
          <p:cNvPr id="11" name="Gruppo 10">
            <a:extLst>
              <a:ext uri="{FF2B5EF4-FFF2-40B4-BE49-F238E27FC236}">
                <a16:creationId xmlns:a16="http://schemas.microsoft.com/office/drawing/2014/main" xmlns="" id="{0F19B815-98EC-487B-8CB5-5B20094EB133}"/>
              </a:ext>
            </a:extLst>
          </p:cNvPr>
          <p:cNvGrpSpPr/>
          <p:nvPr/>
        </p:nvGrpSpPr>
        <p:grpSpPr>
          <a:xfrm>
            <a:off x="264518" y="1766887"/>
            <a:ext cx="5726707" cy="4195763"/>
            <a:chOff x="351973" y="1462087"/>
            <a:chExt cx="7600950" cy="4848227"/>
          </a:xfrm>
        </p:grpSpPr>
        <p:pic>
          <p:nvPicPr>
            <p:cNvPr id="5" name="Immagine 4">
              <a:extLst>
                <a:ext uri="{FF2B5EF4-FFF2-40B4-BE49-F238E27FC236}">
                  <a16:creationId xmlns:a16="http://schemas.microsoft.com/office/drawing/2014/main" xmlns="" id="{E7BA94B7-89F5-4903-B295-3AF3E71CC37A}"/>
                </a:ext>
              </a:extLst>
            </p:cNvPr>
            <p:cNvPicPr>
              <a:picLocks noChangeAspect="1"/>
            </p:cNvPicPr>
            <p:nvPr/>
          </p:nvPicPr>
          <p:blipFill>
            <a:blip r:embed="rId3" cstate="print"/>
            <a:stretch>
              <a:fillRect/>
            </a:stretch>
          </p:blipFill>
          <p:spPr>
            <a:xfrm>
              <a:off x="371023" y="1462087"/>
              <a:ext cx="7581900" cy="1057275"/>
            </a:xfrm>
            <a:prstGeom prst="rect">
              <a:avLst/>
            </a:prstGeom>
          </p:spPr>
        </p:pic>
        <p:pic>
          <p:nvPicPr>
            <p:cNvPr id="10" name="Immagine 9">
              <a:extLst>
                <a:ext uri="{FF2B5EF4-FFF2-40B4-BE49-F238E27FC236}">
                  <a16:creationId xmlns:a16="http://schemas.microsoft.com/office/drawing/2014/main" xmlns="" id="{62CFEFF5-0B4F-40F1-99A8-08C52A6B0C47}"/>
                </a:ext>
              </a:extLst>
            </p:cNvPr>
            <p:cNvPicPr>
              <a:picLocks noChangeAspect="1"/>
            </p:cNvPicPr>
            <p:nvPr/>
          </p:nvPicPr>
          <p:blipFill>
            <a:blip r:embed="rId4" cstate="print"/>
            <a:stretch>
              <a:fillRect/>
            </a:stretch>
          </p:blipFill>
          <p:spPr>
            <a:xfrm>
              <a:off x="351973" y="2481264"/>
              <a:ext cx="7600950" cy="3829050"/>
            </a:xfrm>
            <a:prstGeom prst="rect">
              <a:avLst/>
            </a:prstGeom>
          </p:spPr>
        </p:pic>
      </p:grpSp>
      <p:pic>
        <p:nvPicPr>
          <p:cNvPr id="13" name="Immagine 12">
            <a:extLst>
              <a:ext uri="{FF2B5EF4-FFF2-40B4-BE49-F238E27FC236}">
                <a16:creationId xmlns:a16="http://schemas.microsoft.com/office/drawing/2014/main" xmlns="" id="{850F5320-E6B6-4244-85DE-2DF0976CC47C}"/>
              </a:ext>
            </a:extLst>
          </p:cNvPr>
          <p:cNvPicPr>
            <a:picLocks noChangeAspect="1"/>
          </p:cNvPicPr>
          <p:nvPr/>
        </p:nvPicPr>
        <p:blipFill>
          <a:blip r:embed="rId5" cstate="print"/>
          <a:stretch>
            <a:fillRect/>
          </a:stretch>
        </p:blipFill>
        <p:spPr>
          <a:xfrm>
            <a:off x="6136723" y="1761836"/>
            <a:ext cx="5816288" cy="264823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1EB9DF6-2D83-4FB9-8AF2-FD1E0B3A9935}"/>
              </a:ext>
            </a:extLst>
          </p:cNvPr>
          <p:cNvSpPr>
            <a:spLocks noGrp="1"/>
          </p:cNvSpPr>
          <p:nvPr>
            <p:ph type="title"/>
          </p:nvPr>
        </p:nvSpPr>
        <p:spPr>
          <a:xfrm>
            <a:off x="3398808" y="863270"/>
            <a:ext cx="6788988" cy="687298"/>
          </a:xfrm>
        </p:spPr>
        <p:txBody>
          <a:bodyPr vert="horz" lIns="91440" tIns="45720" rIns="91440" bIns="45720" rtlCol="0">
            <a:normAutofit fontScale="90000"/>
          </a:bodyPr>
          <a:lstStyle/>
          <a:p>
            <a:pPr algn="ctr">
              <a:spcBef>
                <a:spcPts val="1000"/>
              </a:spcBef>
            </a:pPr>
            <a:r>
              <a:rPr lang="it-IT" sz="3200" b="1" dirty="0" smtClean="0">
                <a:solidFill>
                  <a:srgbClr val="C00000"/>
                </a:solidFill>
                <a:latin typeface="+mn-lt"/>
                <a:ea typeface="+mn-ea"/>
                <a:cs typeface="+mn-cs"/>
              </a:rPr>
              <a:t>CONTENITORI TAGLIENTI E RIFIUTI SPECIALI</a:t>
            </a:r>
            <a:endParaRPr lang="it-IT" sz="3200" b="1" dirty="0">
              <a:solidFill>
                <a:srgbClr val="C00000"/>
              </a:solidFill>
              <a:latin typeface="+mn-lt"/>
              <a:ea typeface="+mn-ea"/>
              <a:cs typeface="+mn-cs"/>
            </a:endParaRPr>
          </a:p>
        </p:txBody>
      </p:sp>
      <p:pic>
        <p:nvPicPr>
          <p:cNvPr id="3" name="Immagine 2">
            <a:extLst>
              <a:ext uri="{FF2B5EF4-FFF2-40B4-BE49-F238E27FC236}">
                <a16:creationId xmlns:a16="http://schemas.microsoft.com/office/drawing/2014/main" xmlns="" id="{65E5B143-6050-4C76-A8C0-567D5DA521E4}"/>
              </a:ext>
            </a:extLst>
          </p:cNvPr>
          <p:cNvPicPr>
            <a:picLocks noChangeAspect="1"/>
          </p:cNvPicPr>
          <p:nvPr/>
        </p:nvPicPr>
        <p:blipFill>
          <a:blip r:embed="rId2" cstate="print"/>
          <a:stretch>
            <a:fillRect/>
          </a:stretch>
        </p:blipFill>
        <p:spPr>
          <a:xfrm>
            <a:off x="251816" y="193740"/>
            <a:ext cx="3682875" cy="544383"/>
          </a:xfrm>
          <a:prstGeom prst="rect">
            <a:avLst/>
          </a:prstGeom>
        </p:spPr>
      </p:pic>
      <p:pic>
        <p:nvPicPr>
          <p:cNvPr id="8" name="Immagine 7"/>
          <p:cNvPicPr/>
          <p:nvPr/>
        </p:nvPicPr>
        <p:blipFill>
          <a:blip r:embed="rId3" cstate="print"/>
          <a:srcRect/>
          <a:stretch>
            <a:fillRect/>
          </a:stretch>
        </p:blipFill>
        <p:spPr bwMode="auto">
          <a:xfrm>
            <a:off x="959802" y="1595437"/>
            <a:ext cx="5662295" cy="3990975"/>
          </a:xfrm>
          <a:prstGeom prst="rect">
            <a:avLst/>
          </a:prstGeom>
          <a:noFill/>
          <a:ln w="9525">
            <a:noFill/>
            <a:miter lim="800000"/>
            <a:headEnd/>
            <a:tailEnd/>
          </a:ln>
        </p:spPr>
      </p:pic>
      <p:pic>
        <p:nvPicPr>
          <p:cNvPr id="9" name="Immagine 8" descr="testo_deposito_cont_07"/>
          <p:cNvPicPr/>
          <p:nvPr/>
        </p:nvPicPr>
        <p:blipFill>
          <a:blip r:embed="rId4" cstate="print"/>
          <a:srcRect/>
          <a:stretch>
            <a:fillRect/>
          </a:stretch>
        </p:blipFill>
        <p:spPr bwMode="auto">
          <a:xfrm>
            <a:off x="7172642" y="2393315"/>
            <a:ext cx="3123565" cy="2147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xmlns="" id="{9CECE550-AB6F-4ECB-B172-B2AA58C8A96F}"/>
              </a:ext>
            </a:extLst>
          </p:cNvPr>
          <p:cNvGrpSpPr/>
          <p:nvPr/>
        </p:nvGrpSpPr>
        <p:grpSpPr>
          <a:xfrm>
            <a:off x="238452" y="1587875"/>
            <a:ext cx="5508876" cy="4021572"/>
            <a:chOff x="2281237" y="1704975"/>
            <a:chExt cx="7629525" cy="3892258"/>
          </a:xfrm>
        </p:grpSpPr>
        <p:pic>
          <p:nvPicPr>
            <p:cNvPr id="5" name="Immagine 4">
              <a:extLst>
                <a:ext uri="{FF2B5EF4-FFF2-40B4-BE49-F238E27FC236}">
                  <a16:creationId xmlns:a16="http://schemas.microsoft.com/office/drawing/2014/main" xmlns="" id="{1C25C629-A1BA-44D3-9816-A55A374815E1}"/>
                </a:ext>
              </a:extLst>
            </p:cNvPr>
            <p:cNvPicPr>
              <a:picLocks noChangeAspect="1"/>
            </p:cNvPicPr>
            <p:nvPr/>
          </p:nvPicPr>
          <p:blipFill>
            <a:blip r:embed="rId2" cstate="print"/>
            <a:stretch>
              <a:fillRect/>
            </a:stretch>
          </p:blipFill>
          <p:spPr>
            <a:xfrm>
              <a:off x="2281237" y="1704975"/>
              <a:ext cx="7629525" cy="3448050"/>
            </a:xfrm>
            <a:prstGeom prst="rect">
              <a:avLst/>
            </a:prstGeom>
          </p:spPr>
        </p:pic>
        <p:pic>
          <p:nvPicPr>
            <p:cNvPr id="7" name="Immagine 6">
              <a:extLst>
                <a:ext uri="{FF2B5EF4-FFF2-40B4-BE49-F238E27FC236}">
                  <a16:creationId xmlns:a16="http://schemas.microsoft.com/office/drawing/2014/main" xmlns="" id="{CFBDCF48-1B8C-487C-ABE5-2AEE9AF9AC12}"/>
                </a:ext>
              </a:extLst>
            </p:cNvPr>
            <p:cNvPicPr>
              <a:picLocks noChangeAspect="1"/>
            </p:cNvPicPr>
            <p:nvPr/>
          </p:nvPicPr>
          <p:blipFill>
            <a:blip r:embed="rId3" cstate="print"/>
            <a:stretch>
              <a:fillRect/>
            </a:stretch>
          </p:blipFill>
          <p:spPr>
            <a:xfrm>
              <a:off x="2309811" y="5140033"/>
              <a:ext cx="7572375" cy="457200"/>
            </a:xfrm>
            <a:prstGeom prst="rect">
              <a:avLst/>
            </a:prstGeom>
          </p:spPr>
        </p:pic>
      </p:grpSp>
      <p:pic>
        <p:nvPicPr>
          <p:cNvPr id="9" name="Immagine 8">
            <a:extLst>
              <a:ext uri="{FF2B5EF4-FFF2-40B4-BE49-F238E27FC236}">
                <a16:creationId xmlns:a16="http://schemas.microsoft.com/office/drawing/2014/main" xmlns="" id="{8BD59B58-AEE8-4DD0-AE18-4175EEC70B6E}"/>
              </a:ext>
            </a:extLst>
          </p:cNvPr>
          <p:cNvPicPr>
            <a:picLocks noChangeAspect="1"/>
          </p:cNvPicPr>
          <p:nvPr/>
        </p:nvPicPr>
        <p:blipFill>
          <a:blip r:embed="rId4" cstate="print"/>
          <a:stretch>
            <a:fillRect/>
          </a:stretch>
        </p:blipFill>
        <p:spPr>
          <a:xfrm>
            <a:off x="302463" y="170649"/>
            <a:ext cx="3682875" cy="544383"/>
          </a:xfrm>
          <a:prstGeom prst="rect">
            <a:avLst/>
          </a:prstGeom>
        </p:spPr>
      </p:pic>
      <p:pic>
        <p:nvPicPr>
          <p:cNvPr id="11" name="Immagine 10">
            <a:extLst>
              <a:ext uri="{FF2B5EF4-FFF2-40B4-BE49-F238E27FC236}">
                <a16:creationId xmlns:a16="http://schemas.microsoft.com/office/drawing/2014/main" xmlns="" id="{B3286176-A747-44BA-BEC0-7F6F3D9F52BA}"/>
              </a:ext>
            </a:extLst>
          </p:cNvPr>
          <p:cNvPicPr>
            <a:picLocks noChangeAspect="1"/>
          </p:cNvPicPr>
          <p:nvPr/>
        </p:nvPicPr>
        <p:blipFill>
          <a:blip r:embed="rId5" cstate="print"/>
          <a:stretch>
            <a:fillRect/>
          </a:stretch>
        </p:blipFill>
        <p:spPr>
          <a:xfrm>
            <a:off x="5943599" y="365618"/>
            <a:ext cx="5850309" cy="6359828"/>
          </a:xfrm>
          <a:prstGeom prst="rect">
            <a:avLst/>
          </a:prstGeom>
        </p:spPr>
      </p:pic>
      <p:sp>
        <p:nvSpPr>
          <p:cNvPr id="10" name="Titolo 1">
            <a:extLst>
              <a:ext uri="{FF2B5EF4-FFF2-40B4-BE49-F238E27FC236}">
                <a16:creationId xmlns:a16="http://schemas.microsoft.com/office/drawing/2014/main" xmlns="" id="{91EB9DF6-2D83-4FB9-8AF2-FD1E0B3A9935}"/>
              </a:ext>
            </a:extLst>
          </p:cNvPr>
          <p:cNvSpPr>
            <a:spLocks noGrp="1"/>
          </p:cNvSpPr>
          <p:nvPr>
            <p:ph type="title"/>
          </p:nvPr>
        </p:nvSpPr>
        <p:spPr>
          <a:xfrm>
            <a:off x="0" y="825742"/>
            <a:ext cx="5960853" cy="687298"/>
          </a:xfrm>
        </p:spPr>
        <p:txBody>
          <a:bodyPr vert="horz" lIns="91440" tIns="45720" rIns="91440" bIns="45720" rtlCol="0">
            <a:normAutofit/>
          </a:bodyPr>
          <a:lstStyle/>
          <a:p>
            <a:pPr algn="ctr">
              <a:spcBef>
                <a:spcPts val="1000"/>
              </a:spcBef>
            </a:pPr>
            <a:r>
              <a:rPr lang="it-IT" sz="3200" b="1" dirty="0" smtClean="0">
                <a:solidFill>
                  <a:srgbClr val="C00000"/>
                </a:solidFill>
                <a:latin typeface="+mn-lt"/>
                <a:ea typeface="+mn-ea"/>
                <a:cs typeface="+mn-cs"/>
              </a:rPr>
              <a:t>TEST E VACCINAZIONI</a:t>
            </a:r>
            <a:endParaRPr lang="it-IT" sz="3200" b="1" dirty="0">
              <a:solidFill>
                <a:srgbClr val="C00000"/>
              </a:solidFill>
              <a:latin typeface="+mn-lt"/>
              <a:ea typeface="+mn-ea"/>
              <a:cs typeface="+mn-cs"/>
            </a:endParaRPr>
          </a:p>
        </p:txBody>
      </p:sp>
    </p:spTree>
    <p:extLst>
      <p:ext uri="{BB962C8B-B14F-4D97-AF65-F5344CB8AC3E}">
        <p14:creationId xmlns:p14="http://schemas.microsoft.com/office/powerpoint/2010/main" xmlns="" val="2967028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EA6966BD-8DD7-4E02-BBB6-16E86BE52919}"/>
              </a:ext>
            </a:extLst>
          </p:cNvPr>
          <p:cNvPicPr>
            <a:picLocks noChangeAspect="1"/>
          </p:cNvPicPr>
          <p:nvPr/>
        </p:nvPicPr>
        <p:blipFill>
          <a:blip r:embed="rId2" cstate="print"/>
          <a:stretch>
            <a:fillRect/>
          </a:stretch>
        </p:blipFill>
        <p:spPr>
          <a:xfrm>
            <a:off x="3199019" y="1205030"/>
            <a:ext cx="6011656" cy="5515695"/>
          </a:xfrm>
          <a:prstGeom prst="rect">
            <a:avLst/>
          </a:prstGeom>
        </p:spPr>
      </p:pic>
      <p:pic>
        <p:nvPicPr>
          <p:cNvPr id="6" name="Immagine 5">
            <a:extLst>
              <a:ext uri="{FF2B5EF4-FFF2-40B4-BE49-F238E27FC236}">
                <a16:creationId xmlns:a16="http://schemas.microsoft.com/office/drawing/2014/main" xmlns="" id="{537A20BD-28A2-4F10-BFB4-F5AE9B9C6D52}"/>
              </a:ext>
            </a:extLst>
          </p:cNvPr>
          <p:cNvPicPr>
            <a:picLocks noChangeAspect="1"/>
          </p:cNvPicPr>
          <p:nvPr/>
        </p:nvPicPr>
        <p:blipFill>
          <a:blip r:embed="rId3" cstate="print"/>
          <a:stretch>
            <a:fillRect/>
          </a:stretch>
        </p:blipFill>
        <p:spPr>
          <a:xfrm>
            <a:off x="127156" y="103909"/>
            <a:ext cx="3796033" cy="561109"/>
          </a:xfrm>
          <a:prstGeom prst="rect">
            <a:avLst/>
          </a:prstGeom>
        </p:spPr>
      </p:pic>
      <p:sp>
        <p:nvSpPr>
          <p:cNvPr id="4" name="Titolo 1">
            <a:extLst>
              <a:ext uri="{FF2B5EF4-FFF2-40B4-BE49-F238E27FC236}">
                <a16:creationId xmlns:a16="http://schemas.microsoft.com/office/drawing/2014/main" xmlns="" id="{91EB9DF6-2D83-4FB9-8AF2-FD1E0B3A9935}"/>
              </a:ext>
            </a:extLst>
          </p:cNvPr>
          <p:cNvSpPr>
            <a:spLocks noGrp="1"/>
          </p:cNvSpPr>
          <p:nvPr>
            <p:ph type="title"/>
          </p:nvPr>
        </p:nvSpPr>
        <p:spPr>
          <a:xfrm>
            <a:off x="2059736" y="602411"/>
            <a:ext cx="5960853" cy="687298"/>
          </a:xfrm>
        </p:spPr>
        <p:txBody>
          <a:bodyPr vert="horz" lIns="91440" tIns="45720" rIns="91440" bIns="45720" rtlCol="0">
            <a:normAutofit/>
          </a:bodyPr>
          <a:lstStyle/>
          <a:p>
            <a:pPr algn="ctr">
              <a:spcBef>
                <a:spcPts val="1000"/>
              </a:spcBef>
            </a:pPr>
            <a:r>
              <a:rPr lang="it-IT" sz="3200" b="1" dirty="0" smtClean="0">
                <a:solidFill>
                  <a:srgbClr val="C00000"/>
                </a:solidFill>
                <a:latin typeface="+mn-lt"/>
                <a:ea typeface="+mn-ea"/>
                <a:cs typeface="+mn-cs"/>
              </a:rPr>
              <a:t>TEST E VACCINAZIONI</a:t>
            </a:r>
            <a:endParaRPr lang="it-IT" sz="3200" b="1" dirty="0">
              <a:solidFill>
                <a:srgbClr val="C00000"/>
              </a:solidFill>
              <a:latin typeface="+mn-lt"/>
              <a:ea typeface="+mn-ea"/>
              <a:cs typeface="+mn-cs"/>
            </a:endParaRPr>
          </a:p>
        </p:txBody>
      </p:sp>
    </p:spTree>
    <p:extLst>
      <p:ext uri="{BB962C8B-B14F-4D97-AF65-F5344CB8AC3E}">
        <p14:creationId xmlns:p14="http://schemas.microsoft.com/office/powerpoint/2010/main" xmlns="" val="1934999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B4B031B4-33F9-418C-9924-C265BC517088}"/>
              </a:ext>
            </a:extLst>
          </p:cNvPr>
          <p:cNvPicPr>
            <a:picLocks noChangeAspect="1"/>
          </p:cNvPicPr>
          <p:nvPr/>
        </p:nvPicPr>
        <p:blipFill>
          <a:blip r:embed="rId2" cstate="print"/>
          <a:stretch>
            <a:fillRect/>
          </a:stretch>
        </p:blipFill>
        <p:spPr>
          <a:xfrm>
            <a:off x="3468286" y="1025358"/>
            <a:ext cx="5199637" cy="5769989"/>
          </a:xfrm>
          <a:prstGeom prst="rect">
            <a:avLst/>
          </a:prstGeom>
        </p:spPr>
      </p:pic>
      <p:pic>
        <p:nvPicPr>
          <p:cNvPr id="9" name="Immagine 8">
            <a:extLst>
              <a:ext uri="{FF2B5EF4-FFF2-40B4-BE49-F238E27FC236}">
                <a16:creationId xmlns:a16="http://schemas.microsoft.com/office/drawing/2014/main" xmlns="" id="{9C9FCA5B-2873-4618-918A-1BE7B319E019}"/>
              </a:ext>
            </a:extLst>
          </p:cNvPr>
          <p:cNvPicPr>
            <a:picLocks noChangeAspect="1"/>
          </p:cNvPicPr>
          <p:nvPr/>
        </p:nvPicPr>
        <p:blipFill>
          <a:blip r:embed="rId3" cstate="print"/>
          <a:stretch>
            <a:fillRect/>
          </a:stretch>
        </p:blipFill>
        <p:spPr>
          <a:xfrm>
            <a:off x="127156" y="103909"/>
            <a:ext cx="3796033" cy="561109"/>
          </a:xfrm>
          <a:prstGeom prst="rect">
            <a:avLst/>
          </a:prstGeom>
        </p:spPr>
      </p:pic>
      <p:sp>
        <p:nvSpPr>
          <p:cNvPr id="4" name="Titolo 1">
            <a:extLst>
              <a:ext uri="{FF2B5EF4-FFF2-40B4-BE49-F238E27FC236}">
                <a16:creationId xmlns:a16="http://schemas.microsoft.com/office/drawing/2014/main" xmlns="" id="{91EB9DF6-2D83-4FB9-8AF2-FD1E0B3A9935}"/>
              </a:ext>
            </a:extLst>
          </p:cNvPr>
          <p:cNvSpPr>
            <a:spLocks noGrp="1"/>
          </p:cNvSpPr>
          <p:nvPr>
            <p:ph type="title"/>
          </p:nvPr>
        </p:nvSpPr>
        <p:spPr>
          <a:xfrm>
            <a:off x="2791263" y="464331"/>
            <a:ext cx="5960853" cy="687298"/>
          </a:xfrm>
        </p:spPr>
        <p:txBody>
          <a:bodyPr vert="horz" lIns="91440" tIns="45720" rIns="91440" bIns="45720" rtlCol="0">
            <a:normAutofit/>
          </a:bodyPr>
          <a:lstStyle/>
          <a:p>
            <a:pPr algn="ctr">
              <a:spcBef>
                <a:spcPts val="1000"/>
              </a:spcBef>
            </a:pPr>
            <a:r>
              <a:rPr lang="it-IT" sz="3200" b="1" dirty="0" smtClean="0">
                <a:solidFill>
                  <a:srgbClr val="C00000"/>
                </a:solidFill>
                <a:latin typeface="+mn-lt"/>
                <a:ea typeface="+mn-ea"/>
                <a:cs typeface="+mn-cs"/>
              </a:rPr>
              <a:t>HACCP</a:t>
            </a:r>
            <a:endParaRPr lang="it-IT" sz="3200" b="1" dirty="0">
              <a:solidFill>
                <a:srgbClr val="C00000"/>
              </a:solidFill>
              <a:latin typeface="+mn-lt"/>
              <a:ea typeface="+mn-ea"/>
              <a:cs typeface="+mn-cs"/>
            </a:endParaRPr>
          </a:p>
        </p:txBody>
      </p:sp>
    </p:spTree>
    <p:extLst>
      <p:ext uri="{BB962C8B-B14F-4D97-AF65-F5344CB8AC3E}">
        <p14:creationId xmlns:p14="http://schemas.microsoft.com/office/powerpoint/2010/main" xmlns="" val="626293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E27A47D6-D2C6-4169-5044-D88251E420B7}"/>
              </a:ext>
            </a:extLst>
          </p:cNvPr>
          <p:cNvPicPr>
            <a:picLocks noChangeAspect="1"/>
          </p:cNvPicPr>
          <p:nvPr/>
        </p:nvPicPr>
        <p:blipFill>
          <a:blip r:embed="rId3" cstate="print"/>
          <a:stretch>
            <a:fillRect/>
          </a:stretch>
        </p:blipFill>
        <p:spPr>
          <a:xfrm>
            <a:off x="399598" y="304060"/>
            <a:ext cx="4006147" cy="592167"/>
          </a:xfrm>
          <a:prstGeom prst="rect">
            <a:avLst/>
          </a:prstGeom>
        </p:spPr>
      </p:pic>
      <p:sp>
        <p:nvSpPr>
          <p:cNvPr id="7" name="CasellaDiTesto 6">
            <a:extLst>
              <a:ext uri="{FF2B5EF4-FFF2-40B4-BE49-F238E27FC236}">
                <a16:creationId xmlns:a16="http://schemas.microsoft.com/office/drawing/2014/main" xmlns="" id="{B6CAE9C9-0454-6DCB-8D9E-84A258CEE946}"/>
              </a:ext>
            </a:extLst>
          </p:cNvPr>
          <p:cNvSpPr txBox="1"/>
          <p:nvPr/>
        </p:nvSpPr>
        <p:spPr>
          <a:xfrm>
            <a:off x="2833659" y="1087645"/>
            <a:ext cx="6097508" cy="584775"/>
          </a:xfrm>
          <a:prstGeom prst="rect">
            <a:avLst/>
          </a:prstGeom>
          <a:noFill/>
        </p:spPr>
        <p:txBody>
          <a:bodyPr wrap="square">
            <a:spAutoFit/>
          </a:bodyPr>
          <a:lstStyle/>
          <a:p>
            <a:pPr marL="0" indent="0" algn="ctr">
              <a:buNone/>
            </a:pPr>
            <a:r>
              <a:rPr lang="it-IT" sz="3200" b="1" dirty="0" smtClean="0">
                <a:solidFill>
                  <a:srgbClr val="C00000"/>
                </a:solidFill>
              </a:rPr>
              <a:t>LA VIGILANZA</a:t>
            </a:r>
            <a:endParaRPr lang="it-IT" sz="3200" b="1" dirty="0">
              <a:solidFill>
                <a:srgbClr val="C00000"/>
              </a:solidFill>
            </a:endParaRPr>
          </a:p>
        </p:txBody>
      </p:sp>
      <p:sp>
        <p:nvSpPr>
          <p:cNvPr id="25601" name="Rectangle 1"/>
          <p:cNvSpPr>
            <a:spLocks noChangeArrowheads="1"/>
          </p:cNvSpPr>
          <p:nvPr/>
        </p:nvSpPr>
        <p:spPr bwMode="auto">
          <a:xfrm>
            <a:off x="840616" y="1972231"/>
            <a:ext cx="10560809"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200" b="0" i="0" u="none" strike="noStrike" cap="none" normalizeH="0" baseline="0" dirty="0" smtClean="0">
                <a:ln>
                  <a:noFill/>
                </a:ln>
                <a:effectLst/>
                <a:latin typeface="Calibri" pitchFamily="34" charset="0"/>
                <a:ea typeface="Calibri" pitchFamily="34" charset="0"/>
                <a:cs typeface="Times New Roman" pitchFamily="18" charset="0"/>
              </a:rPr>
              <a:t>Le </a:t>
            </a:r>
            <a:r>
              <a:rPr kumimoji="0" lang="it-IT" sz="22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FARMACIE</a:t>
            </a:r>
            <a:r>
              <a:rPr kumimoji="0" lang="it-IT" sz="2200" b="0" i="0" u="none" strike="noStrike" cap="none" normalizeH="0" baseline="0" dirty="0" smtClean="0">
                <a:ln>
                  <a:noFill/>
                </a:ln>
                <a:effectLst/>
                <a:latin typeface="Calibri" pitchFamily="34" charset="0"/>
                <a:ea typeface="Calibri" pitchFamily="34" charset="0"/>
                <a:cs typeface="Times New Roman" pitchFamily="18" charset="0"/>
              </a:rPr>
              <a:t> svolgono una </a:t>
            </a:r>
            <a:r>
              <a:rPr kumimoji="0" lang="it-IT" sz="2200" b="1"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rPr>
              <a:t>funzione pubblica essenziale</a:t>
            </a:r>
            <a:r>
              <a:rPr kumimoji="0" lang="it-IT" sz="2200" b="0" i="0" u="none" strike="noStrike" cap="none" normalizeH="0" baseline="0" dirty="0" smtClean="0">
                <a:ln>
                  <a:noFill/>
                </a:ln>
                <a:effectLst/>
                <a:latin typeface="Calibri" pitchFamily="34" charset="0"/>
                <a:ea typeface="Calibri" pitchFamily="34" charset="0"/>
                <a:cs typeface="Times New Roman" pitchFamily="18" charset="0"/>
              </a:rPr>
              <a:t>, in quanto erogano l’assistenza farmaceutica per conto del Servizio Sanitario Nazionale (SSN).</a:t>
            </a:r>
            <a:endParaRPr kumimoji="0" lang="it-IT" sz="2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200" b="0" i="0" u="none" strike="noStrike" cap="none" normalizeH="0" baseline="0" dirty="0" smtClean="0">
              <a:ln>
                <a:noFill/>
              </a:ln>
              <a:effectLst/>
              <a:latin typeface="Calibri" pitchFamily="34" charset="0"/>
              <a:ea typeface="Calibri" pitchFamily="34" charset="0"/>
              <a:cs typeface="Times New Roman" pitchFamily="18" charset="0"/>
            </a:endParaRPr>
          </a:p>
          <a:p>
            <a:pPr algn="just"/>
            <a:r>
              <a:rPr kumimoji="0" lang="it-IT" sz="2200" b="0" i="0" u="none" strike="noStrike" cap="none" normalizeH="0" baseline="0" dirty="0" smtClean="0">
                <a:ln>
                  <a:noFill/>
                </a:ln>
                <a:effectLst/>
                <a:latin typeface="Calibri" pitchFamily="34" charset="0"/>
                <a:ea typeface="Calibri" pitchFamily="34" charset="0"/>
                <a:cs typeface="Times New Roman" pitchFamily="18" charset="0"/>
              </a:rPr>
              <a:t>Sono</a:t>
            </a:r>
            <a:r>
              <a:rPr kumimoji="0" lang="it-IT" sz="2200" b="0" i="0" u="none" strike="noStrike" cap="none" normalizeH="0" dirty="0" smtClean="0">
                <a:ln>
                  <a:noFill/>
                </a:ln>
                <a:effectLst/>
                <a:latin typeface="Calibri" pitchFamily="34" charset="0"/>
                <a:ea typeface="Calibri" pitchFamily="34" charset="0"/>
                <a:cs typeface="Times New Roman" pitchFamily="18" charset="0"/>
              </a:rPr>
              <a:t> per questo soggette ad un sistema di </a:t>
            </a:r>
            <a:r>
              <a:rPr kumimoji="0" lang="it-IT" sz="22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it-IT" sz="2200" b="1"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rPr>
              <a:t>vigilanza da parte della Pubblica Amministrazione</a:t>
            </a:r>
            <a:r>
              <a:rPr kumimoji="0" lang="it-IT" sz="2200" b="0" i="0" u="none" strike="noStrike" cap="none" normalizeH="0" baseline="0" dirty="0" smtClean="0">
                <a:ln>
                  <a:noFill/>
                </a:ln>
                <a:effectLst/>
                <a:latin typeface="Calibri" pitchFamily="34" charset="0"/>
                <a:ea typeface="Calibri" pitchFamily="34" charset="0"/>
                <a:cs typeface="Times New Roman" pitchFamily="18" charset="0"/>
              </a:rPr>
              <a:t>, </a:t>
            </a:r>
            <a:r>
              <a:rPr lang="it-IT" sz="2200" dirty="0" smtClean="0">
                <a:latin typeface="Calibri" pitchFamily="34" charset="0"/>
                <a:ea typeface="Calibri" pitchFamily="34" charset="0"/>
                <a:cs typeface="Times New Roman" pitchFamily="18" charset="0"/>
              </a:rPr>
              <a:t>al fine di verificare qualità, efficacia, equità e continuità delle prestazioni sanitarie erogate.</a:t>
            </a:r>
            <a:endParaRPr lang="it-IT" sz="22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200" b="0" i="0" u="none" strike="noStrike" cap="none" normalizeH="0" baseline="0" dirty="0" smtClean="0">
              <a:ln>
                <a:noFill/>
              </a:ln>
              <a:effectLst/>
              <a:latin typeface="Arial" pitchFamily="34" charset="0"/>
              <a:cs typeface="Arial" pitchFamily="34" charset="0"/>
            </a:endParaRPr>
          </a:p>
          <a:p>
            <a:pPr algn="just" eaLnBrk="0" fontAlgn="base" hangingPunct="0">
              <a:spcBef>
                <a:spcPct val="0"/>
              </a:spcBef>
              <a:spcAft>
                <a:spcPct val="0"/>
              </a:spcAft>
            </a:pPr>
            <a:r>
              <a:rPr lang="it-IT" sz="2200" dirty="0" smtClean="0">
                <a:latin typeface="Calibri" pitchFamily="34" charset="0"/>
                <a:ea typeface="Calibri" pitchFamily="34" charset="0"/>
                <a:cs typeface="Times New Roman" pitchFamily="18" charset="0"/>
              </a:rPr>
              <a:t>L’ispezione consacra la farmacia come </a:t>
            </a:r>
            <a:r>
              <a:rPr lang="it-IT" sz="2200" b="1" u="sng" dirty="0" smtClean="0">
                <a:solidFill>
                  <a:srgbClr val="C00000"/>
                </a:solidFill>
                <a:latin typeface="Calibri" pitchFamily="34" charset="0"/>
                <a:ea typeface="Calibri" pitchFamily="34" charset="0"/>
                <a:cs typeface="Times New Roman" pitchFamily="18" charset="0"/>
              </a:rPr>
              <a:t>presidio di sicuro servizio</a:t>
            </a:r>
            <a:r>
              <a:rPr lang="it-IT" sz="2200" dirty="0" smtClean="0">
                <a:latin typeface="Calibri" pitchFamily="34" charset="0"/>
                <a:ea typeface="Calibri" pitchFamily="34" charset="0"/>
                <a:cs typeface="Times New Roman" pitchFamily="18" charset="0"/>
              </a:rPr>
              <a:t>.</a:t>
            </a:r>
            <a:endParaRPr kumimoji="0" lang="it-IT" sz="2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200" b="0" i="0" u="none" strike="noStrike" cap="none" normalizeH="0" baseline="0" dirty="0" smtClean="0">
                <a:ln>
                  <a:noFill/>
                </a:ln>
                <a:effectLst/>
                <a:latin typeface="Calibri" pitchFamily="34" charset="0"/>
                <a:ea typeface="Calibri" pitchFamily="34" charset="0"/>
                <a:cs typeface="Times New Roman" pitchFamily="18" charset="0"/>
              </a:rPr>
              <a:t>L’atto ispettivo in farmacia non va vissuto come una “punizione imposta dall’alto”, ma come un momento di auto-controllo teso a migliorare e a </a:t>
            </a:r>
            <a:r>
              <a:rPr kumimoji="0" lang="it-IT" sz="2200" b="1"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rPr>
              <a:t>certificare la qualità del servizio offerto al cittadino</a:t>
            </a:r>
            <a:r>
              <a:rPr kumimoji="0" lang="it-IT" sz="2200" i="0" strike="noStrike" cap="none" normalizeH="0" baseline="0" dirty="0" smtClean="0">
                <a:ln>
                  <a:noFill/>
                </a:ln>
                <a:effectLst/>
                <a:latin typeface="Calibri" pitchFamily="34" charset="0"/>
                <a:ea typeface="Calibri" pitchFamily="34" charset="0"/>
                <a:cs typeface="Times New Roman" pitchFamily="18" charset="0"/>
              </a:rPr>
              <a:t>.</a:t>
            </a:r>
            <a:endParaRPr kumimoji="0" lang="it-IT" sz="2200" i="0" u="sng"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sz="2200" dirty="0" smtClean="0">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2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xmlns="" val="3536695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xmlns="" id="{4E68A287-234D-419D-B81D-AEE688010761}"/>
              </a:ext>
            </a:extLst>
          </p:cNvPr>
          <p:cNvGrpSpPr/>
          <p:nvPr/>
        </p:nvGrpSpPr>
        <p:grpSpPr>
          <a:xfrm>
            <a:off x="3324225" y="1304925"/>
            <a:ext cx="6715125" cy="5247737"/>
            <a:chOff x="2270516" y="678136"/>
            <a:chExt cx="7619913" cy="6512661"/>
          </a:xfrm>
        </p:grpSpPr>
        <p:pic>
          <p:nvPicPr>
            <p:cNvPr id="6" name="Immagine 5">
              <a:extLst>
                <a:ext uri="{FF2B5EF4-FFF2-40B4-BE49-F238E27FC236}">
                  <a16:creationId xmlns:a16="http://schemas.microsoft.com/office/drawing/2014/main" xmlns="" id="{12374054-CCF4-40DB-8636-8EA0F471DCDC}"/>
                </a:ext>
              </a:extLst>
            </p:cNvPr>
            <p:cNvPicPr>
              <a:picLocks noChangeAspect="1"/>
            </p:cNvPicPr>
            <p:nvPr/>
          </p:nvPicPr>
          <p:blipFill>
            <a:blip r:embed="rId3" cstate="print"/>
            <a:stretch>
              <a:fillRect/>
            </a:stretch>
          </p:blipFill>
          <p:spPr>
            <a:xfrm>
              <a:off x="2279954" y="678136"/>
              <a:ext cx="7610475" cy="2809875"/>
            </a:xfrm>
            <a:prstGeom prst="rect">
              <a:avLst/>
            </a:prstGeom>
          </p:spPr>
        </p:pic>
        <p:pic>
          <p:nvPicPr>
            <p:cNvPr id="8" name="Immagine 7">
              <a:extLst>
                <a:ext uri="{FF2B5EF4-FFF2-40B4-BE49-F238E27FC236}">
                  <a16:creationId xmlns:a16="http://schemas.microsoft.com/office/drawing/2014/main" xmlns="" id="{C890B971-2E85-47E7-94A0-24F071A5F0B4}"/>
                </a:ext>
              </a:extLst>
            </p:cNvPr>
            <p:cNvPicPr>
              <a:picLocks noChangeAspect="1"/>
            </p:cNvPicPr>
            <p:nvPr/>
          </p:nvPicPr>
          <p:blipFill>
            <a:blip r:embed="rId4" cstate="print"/>
            <a:stretch>
              <a:fillRect/>
            </a:stretch>
          </p:blipFill>
          <p:spPr>
            <a:xfrm>
              <a:off x="2270516" y="3447472"/>
              <a:ext cx="7610475" cy="3743325"/>
            </a:xfrm>
            <a:prstGeom prst="rect">
              <a:avLst/>
            </a:prstGeom>
          </p:spPr>
        </p:pic>
      </p:grpSp>
      <p:pic>
        <p:nvPicPr>
          <p:cNvPr id="10" name="Immagine 9">
            <a:extLst>
              <a:ext uri="{FF2B5EF4-FFF2-40B4-BE49-F238E27FC236}">
                <a16:creationId xmlns:a16="http://schemas.microsoft.com/office/drawing/2014/main" xmlns="" id="{5F37AFBB-B044-4D46-8DCD-8E0FDDCBB4B3}"/>
              </a:ext>
            </a:extLst>
          </p:cNvPr>
          <p:cNvPicPr>
            <a:picLocks noChangeAspect="1"/>
          </p:cNvPicPr>
          <p:nvPr/>
        </p:nvPicPr>
        <p:blipFill>
          <a:blip r:embed="rId5" cstate="print"/>
          <a:stretch>
            <a:fillRect/>
          </a:stretch>
        </p:blipFill>
        <p:spPr>
          <a:xfrm>
            <a:off x="66675" y="76200"/>
            <a:ext cx="3796033" cy="561109"/>
          </a:xfrm>
          <a:prstGeom prst="rect">
            <a:avLst/>
          </a:prstGeom>
        </p:spPr>
      </p:pic>
      <p:sp>
        <p:nvSpPr>
          <p:cNvPr id="4" name="Titolo 1">
            <a:extLst>
              <a:ext uri="{FF2B5EF4-FFF2-40B4-BE49-F238E27FC236}">
                <a16:creationId xmlns:a16="http://schemas.microsoft.com/office/drawing/2014/main" xmlns="" id="{3ABF5DF4-1655-4460-B420-D9E53C37BA7F}"/>
              </a:ext>
            </a:extLst>
          </p:cNvPr>
          <p:cNvSpPr>
            <a:spLocks noGrp="1"/>
          </p:cNvSpPr>
          <p:nvPr>
            <p:ph type="title"/>
          </p:nvPr>
        </p:nvSpPr>
        <p:spPr>
          <a:xfrm>
            <a:off x="1254370" y="676813"/>
            <a:ext cx="10515600" cy="687298"/>
          </a:xfrm>
        </p:spPr>
        <p:txBody>
          <a:bodyPr vert="horz" lIns="91440" tIns="45720" rIns="91440" bIns="45720" rtlCol="0">
            <a:normAutofit/>
          </a:bodyPr>
          <a:lstStyle/>
          <a:p>
            <a:pPr algn="ctr">
              <a:spcBef>
                <a:spcPts val="1000"/>
              </a:spcBef>
            </a:pPr>
            <a:r>
              <a:rPr lang="it-IT" sz="3200" b="1" dirty="0">
                <a:solidFill>
                  <a:srgbClr val="C00000"/>
                </a:solidFill>
                <a:latin typeface="+mn-lt"/>
                <a:ea typeface="+mn-ea"/>
                <a:cs typeface="+mn-cs"/>
              </a:rPr>
              <a:t>GESTIONE </a:t>
            </a:r>
            <a:r>
              <a:rPr lang="it-IT" sz="3200" b="1" dirty="0" smtClean="0">
                <a:solidFill>
                  <a:srgbClr val="C00000"/>
                </a:solidFill>
                <a:latin typeface="+mn-lt"/>
                <a:ea typeface="+mn-ea"/>
                <a:cs typeface="+mn-cs"/>
              </a:rPr>
              <a:t>TECNICO–PROFESSIONALE </a:t>
            </a:r>
            <a:endParaRPr lang="it-IT" sz="3200" b="1" dirty="0">
              <a:solidFill>
                <a:srgbClr val="C00000"/>
              </a:solidFill>
              <a:latin typeface="+mn-lt"/>
              <a:ea typeface="+mn-ea"/>
              <a:cs typeface="+mn-cs"/>
            </a:endParaRPr>
          </a:p>
        </p:txBody>
      </p:sp>
    </p:spTree>
    <p:extLst>
      <p:ext uri="{BB962C8B-B14F-4D97-AF65-F5344CB8AC3E}">
        <p14:creationId xmlns:p14="http://schemas.microsoft.com/office/powerpoint/2010/main" xmlns="" val="1425538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83794AD-C1B6-4D01-98C2-345CCAEBD6D5}"/>
              </a:ext>
            </a:extLst>
          </p:cNvPr>
          <p:cNvPicPr>
            <a:picLocks noChangeAspect="1"/>
          </p:cNvPicPr>
          <p:nvPr/>
        </p:nvPicPr>
        <p:blipFill>
          <a:blip r:embed="rId3" cstate="print"/>
          <a:stretch>
            <a:fillRect/>
          </a:stretch>
        </p:blipFill>
        <p:spPr>
          <a:xfrm>
            <a:off x="193221" y="1509842"/>
            <a:ext cx="6301369" cy="4986005"/>
          </a:xfrm>
          <a:prstGeom prst="rect">
            <a:avLst/>
          </a:prstGeom>
        </p:spPr>
      </p:pic>
      <p:pic>
        <p:nvPicPr>
          <p:cNvPr id="7" name="Immagine 6">
            <a:extLst>
              <a:ext uri="{FF2B5EF4-FFF2-40B4-BE49-F238E27FC236}">
                <a16:creationId xmlns:a16="http://schemas.microsoft.com/office/drawing/2014/main" xmlns="" id="{6086FD39-037E-470C-A978-60B8664CF454}"/>
              </a:ext>
            </a:extLst>
          </p:cNvPr>
          <p:cNvPicPr>
            <a:picLocks noChangeAspect="1"/>
          </p:cNvPicPr>
          <p:nvPr/>
        </p:nvPicPr>
        <p:blipFill>
          <a:blip r:embed="rId4" cstate="print"/>
          <a:stretch>
            <a:fillRect/>
          </a:stretch>
        </p:blipFill>
        <p:spPr>
          <a:xfrm>
            <a:off x="6583702" y="1490453"/>
            <a:ext cx="5506698" cy="2723913"/>
          </a:xfrm>
          <a:prstGeom prst="rect">
            <a:avLst/>
          </a:prstGeom>
        </p:spPr>
      </p:pic>
      <p:pic>
        <p:nvPicPr>
          <p:cNvPr id="9" name="Immagine 8">
            <a:extLst>
              <a:ext uri="{FF2B5EF4-FFF2-40B4-BE49-F238E27FC236}">
                <a16:creationId xmlns:a16="http://schemas.microsoft.com/office/drawing/2014/main" xmlns="" id="{5FF19ABD-3B2B-4B3F-87EE-07121DB127A0}"/>
              </a:ext>
            </a:extLst>
          </p:cNvPr>
          <p:cNvPicPr>
            <a:picLocks noChangeAspect="1"/>
          </p:cNvPicPr>
          <p:nvPr/>
        </p:nvPicPr>
        <p:blipFill>
          <a:blip r:embed="rId5" cstate="print"/>
          <a:stretch>
            <a:fillRect/>
          </a:stretch>
        </p:blipFill>
        <p:spPr>
          <a:xfrm>
            <a:off x="258733" y="306859"/>
            <a:ext cx="3796033" cy="561109"/>
          </a:xfrm>
          <a:prstGeom prst="rect">
            <a:avLst/>
          </a:prstGeom>
        </p:spPr>
      </p:pic>
      <p:sp>
        <p:nvSpPr>
          <p:cNvPr id="6" name="Titolo 1">
            <a:extLst>
              <a:ext uri="{FF2B5EF4-FFF2-40B4-BE49-F238E27FC236}">
                <a16:creationId xmlns:a16="http://schemas.microsoft.com/office/drawing/2014/main" xmlns="" id="{3ABF5DF4-1655-4460-B420-D9E53C37BA7F}"/>
              </a:ext>
            </a:extLst>
          </p:cNvPr>
          <p:cNvSpPr>
            <a:spLocks noGrp="1"/>
          </p:cNvSpPr>
          <p:nvPr>
            <p:ph type="title"/>
          </p:nvPr>
        </p:nvSpPr>
        <p:spPr>
          <a:xfrm>
            <a:off x="562819" y="944591"/>
            <a:ext cx="10515600" cy="687298"/>
          </a:xfrm>
        </p:spPr>
        <p:txBody>
          <a:bodyPr vert="horz" lIns="91440" tIns="45720" rIns="91440" bIns="45720" rtlCol="0">
            <a:normAutofit/>
          </a:bodyPr>
          <a:lstStyle/>
          <a:p>
            <a:pPr algn="ctr">
              <a:spcBef>
                <a:spcPts val="1000"/>
              </a:spcBef>
            </a:pPr>
            <a:r>
              <a:rPr lang="it-IT" sz="3200" b="1" dirty="0" smtClean="0">
                <a:solidFill>
                  <a:srgbClr val="C00000"/>
                </a:solidFill>
                <a:latin typeface="+mn-lt"/>
                <a:ea typeface="+mn-ea"/>
                <a:cs typeface="+mn-cs"/>
              </a:rPr>
              <a:t>LABORATORIO GALENICO</a:t>
            </a:r>
            <a:endParaRPr lang="it-IT" sz="3200" b="1" dirty="0">
              <a:solidFill>
                <a:srgbClr val="C00000"/>
              </a:solidFill>
              <a:latin typeface="+mn-lt"/>
              <a:ea typeface="+mn-ea"/>
              <a:cs typeface="+mn-cs"/>
            </a:endParaRPr>
          </a:p>
        </p:txBody>
      </p:sp>
    </p:spTree>
    <p:extLst>
      <p:ext uri="{BB962C8B-B14F-4D97-AF65-F5344CB8AC3E}">
        <p14:creationId xmlns:p14="http://schemas.microsoft.com/office/powerpoint/2010/main" xmlns="" val="2848794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D56C839E-EF53-43F9-80D5-3B2DC6E51E1C}"/>
              </a:ext>
            </a:extLst>
          </p:cNvPr>
          <p:cNvPicPr>
            <a:picLocks noChangeAspect="1"/>
          </p:cNvPicPr>
          <p:nvPr/>
        </p:nvPicPr>
        <p:blipFill>
          <a:blip r:embed="rId3" cstate="print"/>
          <a:stretch>
            <a:fillRect/>
          </a:stretch>
        </p:blipFill>
        <p:spPr>
          <a:xfrm>
            <a:off x="1442840" y="1133475"/>
            <a:ext cx="6327919" cy="5286375"/>
          </a:xfrm>
          <a:prstGeom prst="rect">
            <a:avLst/>
          </a:prstGeom>
        </p:spPr>
      </p:pic>
      <p:pic>
        <p:nvPicPr>
          <p:cNvPr id="6" name="Immagine 5">
            <a:extLst>
              <a:ext uri="{FF2B5EF4-FFF2-40B4-BE49-F238E27FC236}">
                <a16:creationId xmlns:a16="http://schemas.microsoft.com/office/drawing/2014/main" xmlns="" id="{7ED908DA-08B7-4E73-985E-1FE70D50C3DB}"/>
              </a:ext>
            </a:extLst>
          </p:cNvPr>
          <p:cNvPicPr>
            <a:picLocks noChangeAspect="1"/>
          </p:cNvPicPr>
          <p:nvPr/>
        </p:nvPicPr>
        <p:blipFill>
          <a:blip r:embed="rId4" cstate="print"/>
          <a:stretch>
            <a:fillRect/>
          </a:stretch>
        </p:blipFill>
        <p:spPr>
          <a:xfrm>
            <a:off x="530651" y="199396"/>
            <a:ext cx="3796033" cy="561109"/>
          </a:xfrm>
          <a:prstGeom prst="rect">
            <a:avLst/>
          </a:prstGeom>
        </p:spPr>
      </p:pic>
      <p:sp>
        <p:nvSpPr>
          <p:cNvPr id="4" name="Titolo 1">
            <a:extLst>
              <a:ext uri="{FF2B5EF4-FFF2-40B4-BE49-F238E27FC236}">
                <a16:creationId xmlns:a16="http://schemas.microsoft.com/office/drawing/2014/main" xmlns="" id="{3ABF5DF4-1655-4460-B420-D9E53C37BA7F}"/>
              </a:ext>
            </a:extLst>
          </p:cNvPr>
          <p:cNvSpPr>
            <a:spLocks noGrp="1"/>
          </p:cNvSpPr>
          <p:nvPr>
            <p:ph type="title"/>
          </p:nvPr>
        </p:nvSpPr>
        <p:spPr>
          <a:xfrm>
            <a:off x="247265" y="608305"/>
            <a:ext cx="10515600" cy="687298"/>
          </a:xfrm>
        </p:spPr>
        <p:txBody>
          <a:bodyPr vert="horz" lIns="91440" tIns="45720" rIns="91440" bIns="45720" rtlCol="0">
            <a:normAutofit/>
          </a:bodyPr>
          <a:lstStyle/>
          <a:p>
            <a:pPr algn="ctr">
              <a:spcBef>
                <a:spcPts val="1000"/>
              </a:spcBef>
            </a:pPr>
            <a:r>
              <a:rPr lang="it-IT" sz="3200" b="1" dirty="0" smtClean="0">
                <a:solidFill>
                  <a:srgbClr val="C00000"/>
                </a:solidFill>
                <a:latin typeface="+mn-lt"/>
                <a:ea typeface="+mn-ea"/>
                <a:cs typeface="+mn-cs"/>
              </a:rPr>
              <a:t>DOTAZIONE FARMACEUTICA</a:t>
            </a:r>
            <a:endParaRPr lang="it-IT" sz="3200" b="1" dirty="0">
              <a:solidFill>
                <a:srgbClr val="C00000"/>
              </a:solidFill>
              <a:latin typeface="+mn-lt"/>
              <a:ea typeface="+mn-ea"/>
              <a:cs typeface="+mn-cs"/>
            </a:endParaRPr>
          </a:p>
        </p:txBody>
      </p:sp>
      <p:sp>
        <p:nvSpPr>
          <p:cNvPr id="7" name="Rettangolo 6"/>
          <p:cNvSpPr/>
          <p:nvPr/>
        </p:nvSpPr>
        <p:spPr>
          <a:xfrm>
            <a:off x="8591550" y="4605992"/>
            <a:ext cx="3362325" cy="2123658"/>
          </a:xfrm>
          <a:prstGeom prst="rect">
            <a:avLst/>
          </a:prstGeom>
        </p:spPr>
        <p:txBody>
          <a:bodyPr wrap="square">
            <a:spAutoFit/>
          </a:bodyPr>
          <a:lstStyle/>
          <a:p>
            <a:r>
              <a:rPr lang="it-IT" sz="2000" b="1" dirty="0" smtClean="0">
                <a:solidFill>
                  <a:srgbClr val="C00000"/>
                </a:solidFill>
              </a:rPr>
              <a:t>SEGNALAZIONE </a:t>
            </a:r>
            <a:r>
              <a:rPr lang="it-IT" sz="2000" b="1" dirty="0" err="1" smtClean="0">
                <a:solidFill>
                  <a:srgbClr val="C00000"/>
                </a:solidFill>
              </a:rPr>
              <a:t>DI</a:t>
            </a:r>
            <a:r>
              <a:rPr lang="it-IT" sz="2000" b="1" dirty="0" smtClean="0">
                <a:solidFill>
                  <a:srgbClr val="C00000"/>
                </a:solidFill>
              </a:rPr>
              <a:t> SOSPETTA REAZIONE AVVERSA A FARMACO/VACCINO</a:t>
            </a:r>
          </a:p>
          <a:p>
            <a:r>
              <a:rPr lang="it-IT" dirty="0" smtClean="0">
                <a:hlinkClick r:id="rId5"/>
              </a:rPr>
              <a:t>https://servizionline.aifa.gov.it/schedasegnalazioni/#/</a:t>
            </a:r>
            <a:endParaRPr lang="it-IT" dirty="0" smtClean="0"/>
          </a:p>
          <a:p>
            <a:r>
              <a:rPr lang="it-IT" dirty="0" smtClean="0">
                <a:hlinkClick r:id="rId6"/>
              </a:rPr>
              <a:t>https://www.aifa.gov.it/moduli-segnalazione-reazioni-avverse</a:t>
            </a:r>
            <a:endParaRPr lang="it-IT" dirty="0"/>
          </a:p>
        </p:txBody>
      </p:sp>
      <p:sp>
        <p:nvSpPr>
          <p:cNvPr id="8" name="Freccia a destra 7"/>
          <p:cNvSpPr/>
          <p:nvPr/>
        </p:nvSpPr>
        <p:spPr>
          <a:xfrm>
            <a:off x="7809285" y="6084449"/>
            <a:ext cx="696306" cy="23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35151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xmlns="" id="{37B4F0B8-47E0-40CD-B9DC-48F8FC53057D}"/>
              </a:ext>
            </a:extLst>
          </p:cNvPr>
          <p:cNvGrpSpPr/>
          <p:nvPr/>
        </p:nvGrpSpPr>
        <p:grpSpPr>
          <a:xfrm>
            <a:off x="305383" y="1333819"/>
            <a:ext cx="5847767" cy="4838381"/>
            <a:chOff x="447964" y="515494"/>
            <a:chExt cx="7620000" cy="5420025"/>
          </a:xfrm>
        </p:grpSpPr>
        <p:pic>
          <p:nvPicPr>
            <p:cNvPr id="5" name="Immagine 4">
              <a:extLst>
                <a:ext uri="{FF2B5EF4-FFF2-40B4-BE49-F238E27FC236}">
                  <a16:creationId xmlns:a16="http://schemas.microsoft.com/office/drawing/2014/main" xmlns="" id="{FAB23402-25FE-4998-A25C-713D28C1F3B8}"/>
                </a:ext>
              </a:extLst>
            </p:cNvPr>
            <p:cNvPicPr>
              <a:picLocks noChangeAspect="1"/>
            </p:cNvPicPr>
            <p:nvPr/>
          </p:nvPicPr>
          <p:blipFill>
            <a:blip r:embed="rId3" cstate="print"/>
            <a:stretch>
              <a:fillRect/>
            </a:stretch>
          </p:blipFill>
          <p:spPr>
            <a:xfrm>
              <a:off x="447964" y="515494"/>
              <a:ext cx="7620000" cy="971550"/>
            </a:xfrm>
            <a:prstGeom prst="rect">
              <a:avLst/>
            </a:prstGeom>
          </p:spPr>
        </p:pic>
        <p:pic>
          <p:nvPicPr>
            <p:cNvPr id="7" name="Immagine 6">
              <a:extLst>
                <a:ext uri="{FF2B5EF4-FFF2-40B4-BE49-F238E27FC236}">
                  <a16:creationId xmlns:a16="http://schemas.microsoft.com/office/drawing/2014/main" xmlns="" id="{126A8431-D86B-4B6D-B37D-D1ABE154D9B8}"/>
                </a:ext>
              </a:extLst>
            </p:cNvPr>
            <p:cNvPicPr>
              <a:picLocks noChangeAspect="1"/>
            </p:cNvPicPr>
            <p:nvPr/>
          </p:nvPicPr>
          <p:blipFill>
            <a:blip r:embed="rId4" cstate="print"/>
            <a:stretch>
              <a:fillRect/>
            </a:stretch>
          </p:blipFill>
          <p:spPr>
            <a:xfrm>
              <a:off x="447964" y="1430194"/>
              <a:ext cx="7610475" cy="4505325"/>
            </a:xfrm>
            <a:prstGeom prst="rect">
              <a:avLst/>
            </a:prstGeom>
          </p:spPr>
        </p:pic>
      </p:grpSp>
      <p:pic>
        <p:nvPicPr>
          <p:cNvPr id="10" name="Immagine 9">
            <a:extLst>
              <a:ext uri="{FF2B5EF4-FFF2-40B4-BE49-F238E27FC236}">
                <a16:creationId xmlns:a16="http://schemas.microsoft.com/office/drawing/2014/main" xmlns="" id="{C8022E4D-6532-46CF-99C7-1B84FA3433BB}"/>
              </a:ext>
            </a:extLst>
          </p:cNvPr>
          <p:cNvPicPr>
            <a:picLocks noChangeAspect="1"/>
          </p:cNvPicPr>
          <p:nvPr/>
        </p:nvPicPr>
        <p:blipFill>
          <a:blip r:embed="rId5" cstate="print"/>
          <a:stretch>
            <a:fillRect/>
          </a:stretch>
        </p:blipFill>
        <p:spPr>
          <a:xfrm>
            <a:off x="6188990" y="1318186"/>
            <a:ext cx="5686788" cy="3530039"/>
          </a:xfrm>
          <a:prstGeom prst="rect">
            <a:avLst/>
          </a:prstGeom>
        </p:spPr>
      </p:pic>
      <p:pic>
        <p:nvPicPr>
          <p:cNvPr id="11" name="Immagine 10">
            <a:extLst>
              <a:ext uri="{FF2B5EF4-FFF2-40B4-BE49-F238E27FC236}">
                <a16:creationId xmlns:a16="http://schemas.microsoft.com/office/drawing/2014/main" xmlns="" id="{B8267B9E-BB3B-408B-878E-5BA2D9B060E7}"/>
              </a:ext>
            </a:extLst>
          </p:cNvPr>
          <p:cNvPicPr>
            <a:picLocks noChangeAspect="1"/>
          </p:cNvPicPr>
          <p:nvPr/>
        </p:nvPicPr>
        <p:blipFill>
          <a:blip r:embed="rId6" cstate="print"/>
          <a:stretch>
            <a:fillRect/>
          </a:stretch>
        </p:blipFill>
        <p:spPr>
          <a:xfrm>
            <a:off x="196082" y="267401"/>
            <a:ext cx="3796033" cy="561109"/>
          </a:xfrm>
          <a:prstGeom prst="rect">
            <a:avLst/>
          </a:prstGeom>
        </p:spPr>
      </p:pic>
      <p:sp>
        <p:nvSpPr>
          <p:cNvPr id="9" name="Titolo 1">
            <a:extLst>
              <a:ext uri="{FF2B5EF4-FFF2-40B4-BE49-F238E27FC236}">
                <a16:creationId xmlns:a16="http://schemas.microsoft.com/office/drawing/2014/main" xmlns="" id="{3ABF5DF4-1655-4460-B420-D9E53C37BA7F}"/>
              </a:ext>
            </a:extLst>
          </p:cNvPr>
          <p:cNvSpPr>
            <a:spLocks noGrp="1"/>
          </p:cNvSpPr>
          <p:nvPr>
            <p:ph type="title"/>
          </p:nvPr>
        </p:nvSpPr>
        <p:spPr>
          <a:xfrm>
            <a:off x="191883" y="635119"/>
            <a:ext cx="10515600" cy="687298"/>
          </a:xfrm>
        </p:spPr>
        <p:txBody>
          <a:bodyPr vert="horz" lIns="91440" tIns="45720" rIns="91440" bIns="45720" rtlCol="0">
            <a:normAutofit/>
          </a:bodyPr>
          <a:lstStyle/>
          <a:p>
            <a:pPr algn="ctr">
              <a:spcBef>
                <a:spcPts val="1000"/>
              </a:spcBef>
            </a:pPr>
            <a:r>
              <a:rPr lang="it-IT" sz="3200" b="1" dirty="0" smtClean="0">
                <a:solidFill>
                  <a:srgbClr val="C00000"/>
                </a:solidFill>
                <a:latin typeface="+mn-lt"/>
                <a:ea typeface="+mn-ea"/>
                <a:cs typeface="+mn-cs"/>
              </a:rPr>
              <a:t>STUPEFACENTI</a:t>
            </a:r>
            <a:endParaRPr lang="it-IT" sz="3200" b="1" dirty="0">
              <a:solidFill>
                <a:srgbClr val="C00000"/>
              </a:solidFill>
              <a:latin typeface="+mn-lt"/>
              <a:ea typeface="+mn-ea"/>
              <a:cs typeface="+mn-cs"/>
            </a:endParaRPr>
          </a:p>
        </p:txBody>
      </p:sp>
    </p:spTree>
    <p:extLst>
      <p:ext uri="{BB962C8B-B14F-4D97-AF65-F5344CB8AC3E}">
        <p14:creationId xmlns:p14="http://schemas.microsoft.com/office/powerpoint/2010/main" xmlns="" val="3072613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xmlns="" id="{641C85DD-C75C-409B-A4A1-1B545D198B19}"/>
              </a:ext>
            </a:extLst>
          </p:cNvPr>
          <p:cNvGrpSpPr/>
          <p:nvPr/>
        </p:nvGrpSpPr>
        <p:grpSpPr>
          <a:xfrm>
            <a:off x="194108" y="1387154"/>
            <a:ext cx="5707927" cy="4975803"/>
            <a:chOff x="415781" y="444500"/>
            <a:chExt cx="7629525" cy="4992256"/>
          </a:xfrm>
        </p:grpSpPr>
        <p:pic>
          <p:nvPicPr>
            <p:cNvPr id="5" name="Immagine 4">
              <a:extLst>
                <a:ext uri="{FF2B5EF4-FFF2-40B4-BE49-F238E27FC236}">
                  <a16:creationId xmlns:a16="http://schemas.microsoft.com/office/drawing/2014/main" xmlns="" id="{941E9758-0CF3-47EC-A2E2-ADAB6CB6FA32}"/>
                </a:ext>
              </a:extLst>
            </p:cNvPr>
            <p:cNvPicPr>
              <a:picLocks noChangeAspect="1"/>
            </p:cNvPicPr>
            <p:nvPr/>
          </p:nvPicPr>
          <p:blipFill>
            <a:blip r:embed="rId3" cstate="print"/>
            <a:stretch>
              <a:fillRect/>
            </a:stretch>
          </p:blipFill>
          <p:spPr>
            <a:xfrm>
              <a:off x="415781" y="444500"/>
              <a:ext cx="7610475" cy="1905000"/>
            </a:xfrm>
            <a:prstGeom prst="rect">
              <a:avLst/>
            </a:prstGeom>
          </p:spPr>
        </p:pic>
        <p:pic>
          <p:nvPicPr>
            <p:cNvPr id="7" name="Immagine 6">
              <a:extLst>
                <a:ext uri="{FF2B5EF4-FFF2-40B4-BE49-F238E27FC236}">
                  <a16:creationId xmlns:a16="http://schemas.microsoft.com/office/drawing/2014/main" xmlns="" id="{B5541ED8-B80F-40DE-9DEA-AA734B7A9501}"/>
                </a:ext>
              </a:extLst>
            </p:cNvPr>
            <p:cNvPicPr>
              <a:picLocks noChangeAspect="1"/>
            </p:cNvPicPr>
            <p:nvPr/>
          </p:nvPicPr>
          <p:blipFill>
            <a:blip r:embed="rId4" cstate="print"/>
            <a:stretch>
              <a:fillRect/>
            </a:stretch>
          </p:blipFill>
          <p:spPr>
            <a:xfrm>
              <a:off x="415781" y="2312556"/>
              <a:ext cx="7629525" cy="3124200"/>
            </a:xfrm>
            <a:prstGeom prst="rect">
              <a:avLst/>
            </a:prstGeom>
          </p:spPr>
        </p:pic>
      </p:grpSp>
      <p:pic>
        <p:nvPicPr>
          <p:cNvPr id="10" name="Immagine 9">
            <a:extLst>
              <a:ext uri="{FF2B5EF4-FFF2-40B4-BE49-F238E27FC236}">
                <a16:creationId xmlns:a16="http://schemas.microsoft.com/office/drawing/2014/main" xmlns="" id="{21A4243E-2313-45DB-B772-FBA4C1F31F27}"/>
              </a:ext>
            </a:extLst>
          </p:cNvPr>
          <p:cNvPicPr>
            <a:picLocks noChangeAspect="1"/>
          </p:cNvPicPr>
          <p:nvPr/>
        </p:nvPicPr>
        <p:blipFill>
          <a:blip r:embed="rId5" cstate="print"/>
          <a:stretch>
            <a:fillRect/>
          </a:stretch>
        </p:blipFill>
        <p:spPr>
          <a:xfrm>
            <a:off x="6096000" y="1378528"/>
            <a:ext cx="5974838" cy="4975803"/>
          </a:xfrm>
          <a:prstGeom prst="rect">
            <a:avLst/>
          </a:prstGeom>
        </p:spPr>
      </p:pic>
      <p:pic>
        <p:nvPicPr>
          <p:cNvPr id="11" name="Immagine 10">
            <a:extLst>
              <a:ext uri="{FF2B5EF4-FFF2-40B4-BE49-F238E27FC236}">
                <a16:creationId xmlns:a16="http://schemas.microsoft.com/office/drawing/2014/main" xmlns="" id="{A5427723-921C-44A9-B767-11A4C81258D0}"/>
              </a:ext>
            </a:extLst>
          </p:cNvPr>
          <p:cNvPicPr>
            <a:picLocks noChangeAspect="1"/>
          </p:cNvPicPr>
          <p:nvPr/>
        </p:nvPicPr>
        <p:blipFill>
          <a:blip r:embed="rId6" cstate="print"/>
          <a:stretch>
            <a:fillRect/>
          </a:stretch>
        </p:blipFill>
        <p:spPr>
          <a:xfrm>
            <a:off x="314151" y="196560"/>
            <a:ext cx="3796033" cy="561109"/>
          </a:xfrm>
          <a:prstGeom prst="rect">
            <a:avLst/>
          </a:prstGeom>
        </p:spPr>
      </p:pic>
      <p:sp>
        <p:nvSpPr>
          <p:cNvPr id="9" name="Titolo 1">
            <a:extLst>
              <a:ext uri="{FF2B5EF4-FFF2-40B4-BE49-F238E27FC236}">
                <a16:creationId xmlns:a16="http://schemas.microsoft.com/office/drawing/2014/main" xmlns="" id="{3ABF5DF4-1655-4460-B420-D9E53C37BA7F}"/>
              </a:ext>
            </a:extLst>
          </p:cNvPr>
          <p:cNvSpPr>
            <a:spLocks noGrp="1"/>
          </p:cNvSpPr>
          <p:nvPr>
            <p:ph type="title"/>
          </p:nvPr>
        </p:nvSpPr>
        <p:spPr>
          <a:xfrm>
            <a:off x="191883" y="787519"/>
            <a:ext cx="10515600" cy="687298"/>
          </a:xfrm>
        </p:spPr>
        <p:txBody>
          <a:bodyPr vert="horz" lIns="91440" tIns="45720" rIns="91440" bIns="45720" rtlCol="0">
            <a:normAutofit/>
          </a:bodyPr>
          <a:lstStyle/>
          <a:p>
            <a:pPr algn="ctr">
              <a:spcBef>
                <a:spcPts val="1000"/>
              </a:spcBef>
            </a:pPr>
            <a:r>
              <a:rPr lang="it-IT" sz="3200" b="1" dirty="0" smtClean="0">
                <a:solidFill>
                  <a:srgbClr val="C00000"/>
                </a:solidFill>
                <a:latin typeface="+mn-lt"/>
                <a:ea typeface="+mn-ea"/>
                <a:cs typeface="+mn-cs"/>
              </a:rPr>
              <a:t>GESTIONE TECNICO PROFESSIONALE: ALTRE INFO</a:t>
            </a:r>
            <a:endParaRPr lang="it-IT" sz="3200" b="1" dirty="0">
              <a:solidFill>
                <a:srgbClr val="C00000"/>
              </a:solidFill>
              <a:latin typeface="+mn-lt"/>
              <a:ea typeface="+mn-ea"/>
              <a:cs typeface="+mn-cs"/>
            </a:endParaRPr>
          </a:p>
        </p:txBody>
      </p:sp>
    </p:spTree>
    <p:extLst>
      <p:ext uri="{BB962C8B-B14F-4D97-AF65-F5344CB8AC3E}">
        <p14:creationId xmlns:p14="http://schemas.microsoft.com/office/powerpoint/2010/main" xmlns="" val="67735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xmlns="" id="{A5427723-921C-44A9-B767-11A4C81258D0}"/>
              </a:ext>
            </a:extLst>
          </p:cNvPr>
          <p:cNvPicPr>
            <a:picLocks noChangeAspect="1"/>
          </p:cNvPicPr>
          <p:nvPr/>
        </p:nvPicPr>
        <p:blipFill>
          <a:blip r:embed="rId2" cstate="print"/>
          <a:stretch>
            <a:fillRect/>
          </a:stretch>
        </p:blipFill>
        <p:spPr>
          <a:xfrm>
            <a:off x="314151" y="196560"/>
            <a:ext cx="3796033" cy="561109"/>
          </a:xfrm>
          <a:prstGeom prst="rect">
            <a:avLst/>
          </a:prstGeom>
        </p:spPr>
      </p:pic>
      <p:pic>
        <p:nvPicPr>
          <p:cNvPr id="1026" name="Picture 2"/>
          <p:cNvPicPr>
            <a:picLocks noChangeAspect="1" noChangeArrowheads="1"/>
          </p:cNvPicPr>
          <p:nvPr/>
        </p:nvPicPr>
        <p:blipFill>
          <a:blip r:embed="rId3" cstate="print"/>
          <a:srcRect l="36276" t="13787" r="34796" b="21179"/>
          <a:stretch>
            <a:fillRect/>
          </a:stretch>
        </p:blipFill>
        <p:spPr bwMode="auto">
          <a:xfrm>
            <a:off x="768096" y="1134292"/>
            <a:ext cx="4526280" cy="5723707"/>
          </a:xfrm>
          <a:prstGeom prst="rect">
            <a:avLst/>
          </a:prstGeom>
          <a:noFill/>
          <a:ln w="9525">
            <a:noFill/>
            <a:miter lim="800000"/>
            <a:headEnd/>
            <a:tailEnd/>
          </a:ln>
        </p:spPr>
      </p:pic>
      <p:sp>
        <p:nvSpPr>
          <p:cNvPr id="12" name="Segnaposto contenuto 2">
            <a:extLst>
              <a:ext uri="{FF2B5EF4-FFF2-40B4-BE49-F238E27FC236}">
                <a16:creationId xmlns:a16="http://schemas.microsoft.com/office/drawing/2014/main" xmlns="" id="{1DD77971-D037-91DD-BCDD-4E8D695E1FBD}"/>
              </a:ext>
            </a:extLst>
          </p:cNvPr>
          <p:cNvSpPr>
            <a:spLocks noGrp="1"/>
          </p:cNvSpPr>
          <p:nvPr>
            <p:ph idx="1"/>
          </p:nvPr>
        </p:nvSpPr>
        <p:spPr>
          <a:xfrm>
            <a:off x="5303139" y="1045606"/>
            <a:ext cx="5639049" cy="3401724"/>
          </a:xfrm>
        </p:spPr>
        <p:txBody>
          <a:bodyPr>
            <a:noAutofit/>
          </a:bodyPr>
          <a:lstStyle/>
          <a:p>
            <a:pPr marL="0" indent="0" algn="just" fontAlgn="base">
              <a:lnSpc>
                <a:spcPct val="150000"/>
              </a:lnSpc>
              <a:buNone/>
            </a:pPr>
            <a:r>
              <a:rPr lang="it-IT" sz="2000" dirty="0" smtClean="0">
                <a:effectLst/>
                <a:latin typeface="Calibri" panose="020F0502020204030204" pitchFamily="34" charset="0"/>
                <a:ea typeface="Times New Roman" panose="02020603050405020304" pitchFamily="18" charset="0"/>
                <a:cs typeface="Calibri" panose="020F0502020204030204" pitchFamily="34" charset="0"/>
              </a:rPr>
              <a:t>Il </a:t>
            </a:r>
            <a:r>
              <a:rPr lang="it-IT" sz="2000" dirty="0" smtClean="0">
                <a:latin typeface="Calibri" panose="020F0502020204030204" pitchFamily="34" charset="0"/>
                <a:ea typeface="Times New Roman" panose="02020603050405020304" pitchFamily="18" charset="0"/>
                <a:cs typeface="Calibri" panose="020F0502020204030204" pitchFamily="34" charset="0"/>
              </a:rPr>
              <a:t>verbale v</a:t>
            </a:r>
            <a:r>
              <a:rPr lang="it-IT" sz="2000" dirty="0" smtClean="0">
                <a:effectLst/>
                <a:latin typeface="Calibri" panose="020F0502020204030204" pitchFamily="34" charset="0"/>
                <a:ea typeface="Times New Roman" panose="02020603050405020304" pitchFamily="18" charset="0"/>
                <a:cs typeface="Calibri" panose="020F0502020204030204" pitchFamily="34" charset="0"/>
              </a:rPr>
              <a:t>iene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sottoscritto in originale </a:t>
            </a:r>
            <a:r>
              <a:rPr lang="it-IT" sz="2000" dirty="0">
                <a:effectLst/>
                <a:latin typeface="Calibri" panose="020F0502020204030204" pitchFamily="34" charset="0"/>
                <a:ea typeface="Times New Roman" panose="02020603050405020304" pitchFamily="18" charset="0"/>
                <a:cs typeface="Calibri" panose="020F0502020204030204" pitchFamily="34" charset="0"/>
              </a:rPr>
              <a:t>da tutti i componenti della Commissione presenti all’ispezione, nonché dal farmacista Titolare/Direttore della farmacia ispezionata, che può esprimere eventuali controdeduzioni nell’apposito </a:t>
            </a:r>
            <a:r>
              <a:rPr lang="it-IT" sz="2000" dirty="0" smtClean="0">
                <a:effectLst/>
                <a:latin typeface="Calibri" panose="020F0502020204030204" pitchFamily="34" charset="0"/>
                <a:ea typeface="Times New Roman" panose="02020603050405020304" pitchFamily="18" charset="0"/>
                <a:cs typeface="Calibri" panose="020F0502020204030204" pitchFamily="34" charset="0"/>
              </a:rPr>
              <a:t>spazio. </a:t>
            </a:r>
          </a:p>
          <a:p>
            <a:pPr marL="0" indent="0" algn="just" fontAlgn="base">
              <a:lnSpc>
                <a:spcPct val="150000"/>
              </a:lnSpc>
              <a:buNone/>
            </a:pPr>
            <a:r>
              <a:rPr lang="it-IT" sz="2000" dirty="0" smtClean="0">
                <a:effectLst/>
                <a:latin typeface="Calibri" panose="020F0502020204030204" pitchFamily="34" charset="0"/>
                <a:ea typeface="Times New Roman" panose="02020603050405020304" pitchFamily="18" charset="0"/>
                <a:cs typeface="Calibri" panose="020F0502020204030204" pitchFamily="34" charset="0"/>
              </a:rPr>
              <a:t>Al </a:t>
            </a:r>
            <a:r>
              <a:rPr lang="it-IT" sz="2000" dirty="0">
                <a:effectLst/>
                <a:latin typeface="Calibri" panose="020F0502020204030204" pitchFamily="34" charset="0"/>
                <a:ea typeface="Times New Roman" panose="02020603050405020304" pitchFamily="18" charset="0"/>
                <a:cs typeface="Calibri" panose="020F0502020204030204" pitchFamily="34" charset="0"/>
              </a:rPr>
              <a:t>termine della verifica una </a:t>
            </a:r>
            <a:r>
              <a:rPr lang="it-IT" sz="2000" b="1" dirty="0">
                <a:effectLst/>
                <a:latin typeface="Calibri" panose="020F0502020204030204" pitchFamily="34" charset="0"/>
                <a:ea typeface="Times New Roman" panose="02020603050405020304" pitchFamily="18" charset="0"/>
                <a:cs typeface="Calibri" panose="020F0502020204030204" pitchFamily="34" charset="0"/>
              </a:rPr>
              <a:t>copia conforme </a:t>
            </a:r>
            <a:r>
              <a:rPr lang="it-IT" sz="2000" dirty="0">
                <a:effectLst/>
                <a:latin typeface="Calibri" panose="020F0502020204030204" pitchFamily="34" charset="0"/>
                <a:ea typeface="Times New Roman" panose="02020603050405020304" pitchFamily="18" charset="0"/>
                <a:cs typeface="Calibri" panose="020F0502020204030204" pitchFamily="34" charset="0"/>
              </a:rPr>
              <a:t>all’originale del verbale verrà consegnata al Titolare/Direttore della farmacia che dovrà conservarla agli atti. </a:t>
            </a:r>
          </a:p>
        </p:txBody>
      </p:sp>
      <p:sp>
        <p:nvSpPr>
          <p:cNvPr id="14" name="Titolo 1">
            <a:extLst>
              <a:ext uri="{FF2B5EF4-FFF2-40B4-BE49-F238E27FC236}">
                <a16:creationId xmlns:a16="http://schemas.microsoft.com/office/drawing/2014/main" xmlns="" id="{FC0D99F3-1482-C905-E646-933AD6935BEB}"/>
              </a:ext>
            </a:extLst>
          </p:cNvPr>
          <p:cNvSpPr>
            <a:spLocks noGrp="1"/>
          </p:cNvSpPr>
          <p:nvPr>
            <p:ph type="title"/>
          </p:nvPr>
        </p:nvSpPr>
        <p:spPr>
          <a:xfrm>
            <a:off x="728472" y="473227"/>
            <a:ext cx="10515600" cy="687511"/>
          </a:xfrm>
        </p:spPr>
        <p:txBody>
          <a:bodyPr>
            <a:normAutofit/>
          </a:bodyPr>
          <a:lstStyle/>
          <a:p>
            <a:pPr algn="ctr"/>
            <a:r>
              <a:rPr lang="it-IT" sz="3200" b="1" dirty="0" smtClean="0">
                <a:solidFill>
                  <a:srgbClr val="C00000"/>
                </a:solidFill>
                <a:latin typeface="+mn-lt"/>
              </a:rPr>
              <a:t>CONCLUSIONE</a:t>
            </a:r>
            <a:endParaRPr lang="it-IT" sz="3200" dirty="0">
              <a:solidFill>
                <a:srgbClr val="C00000"/>
              </a:solidFill>
              <a:latin typeface="+mn-lt"/>
            </a:endParaRPr>
          </a:p>
        </p:txBody>
      </p:sp>
    </p:spTree>
    <p:extLst>
      <p:ext uri="{BB962C8B-B14F-4D97-AF65-F5344CB8AC3E}">
        <p14:creationId xmlns:p14="http://schemas.microsoft.com/office/powerpoint/2010/main" xmlns="" val="67735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A400935-FA21-8A31-9CC1-F0A13B235752}"/>
              </a:ext>
            </a:extLst>
          </p:cNvPr>
          <p:cNvSpPr>
            <a:spLocks noGrp="1"/>
          </p:cNvSpPr>
          <p:nvPr>
            <p:ph idx="1"/>
          </p:nvPr>
        </p:nvSpPr>
        <p:spPr>
          <a:xfrm>
            <a:off x="838200" y="2223774"/>
            <a:ext cx="10515600" cy="3576799"/>
          </a:xfrm>
        </p:spPr>
        <p:txBody>
          <a:bodyPr/>
          <a:lstStyle/>
          <a:p>
            <a:r>
              <a:rPr lang="it-IT" dirty="0"/>
              <a:t>SENZA PRESCRIZIONI E/O SANZIONI </a:t>
            </a:r>
          </a:p>
          <a:p>
            <a:pPr marL="0" indent="0">
              <a:buNone/>
            </a:pPr>
            <a:endParaRPr lang="it-IT" dirty="0"/>
          </a:p>
          <a:p>
            <a:pPr algn="just"/>
            <a:r>
              <a:rPr lang="it-IT" dirty="0"/>
              <a:t>CON INDICAZIONE DI PRESCRIZIONI DA OTTEMPERARE NEI TEMPI INDICATI NEL VERBALE</a:t>
            </a:r>
          </a:p>
          <a:p>
            <a:pPr marL="0" indent="0">
              <a:buNone/>
            </a:pPr>
            <a:endParaRPr lang="it-IT" dirty="0"/>
          </a:p>
          <a:p>
            <a:pPr algn="just"/>
            <a:r>
              <a:rPr lang="it-IT" dirty="0"/>
              <a:t>CON SANZIONI PER LE QUALI SEGUE VERBALE DI ILLECITO AMMINISTRATIVO (ENTRO 90 GIORNI)</a:t>
            </a:r>
          </a:p>
        </p:txBody>
      </p:sp>
      <p:sp>
        <p:nvSpPr>
          <p:cNvPr id="4" name="Titolo 1">
            <a:extLst>
              <a:ext uri="{FF2B5EF4-FFF2-40B4-BE49-F238E27FC236}">
                <a16:creationId xmlns:a16="http://schemas.microsoft.com/office/drawing/2014/main" xmlns="" id="{FC0D99F3-1482-C905-E646-933AD6935BEB}"/>
              </a:ext>
            </a:extLst>
          </p:cNvPr>
          <p:cNvSpPr>
            <a:spLocks noGrp="1"/>
          </p:cNvSpPr>
          <p:nvPr>
            <p:ph type="title"/>
          </p:nvPr>
        </p:nvSpPr>
        <p:spPr>
          <a:xfrm>
            <a:off x="838200" y="1054633"/>
            <a:ext cx="10515600" cy="687511"/>
          </a:xfrm>
        </p:spPr>
        <p:txBody>
          <a:bodyPr>
            <a:normAutofit/>
          </a:bodyPr>
          <a:lstStyle/>
          <a:p>
            <a:pPr algn="ctr"/>
            <a:r>
              <a:rPr lang="it-IT" sz="3200" b="1" dirty="0">
                <a:solidFill>
                  <a:srgbClr val="C00000"/>
                </a:solidFill>
                <a:latin typeface="+mn-lt"/>
              </a:rPr>
              <a:t>ESITO </a:t>
            </a:r>
            <a:r>
              <a:rPr lang="it-IT" sz="3200" b="1" dirty="0" smtClean="0">
                <a:solidFill>
                  <a:srgbClr val="C00000"/>
                </a:solidFill>
                <a:latin typeface="+mn-lt"/>
              </a:rPr>
              <a:t>DELL’ISPEZIONE</a:t>
            </a:r>
            <a:endParaRPr lang="it-IT" sz="3200" dirty="0">
              <a:solidFill>
                <a:srgbClr val="C00000"/>
              </a:solidFill>
              <a:latin typeface="+mn-lt"/>
            </a:endParaRPr>
          </a:p>
        </p:txBody>
      </p:sp>
      <p:pic>
        <p:nvPicPr>
          <p:cNvPr id="6" name="Immagine 5">
            <a:extLst>
              <a:ext uri="{FF2B5EF4-FFF2-40B4-BE49-F238E27FC236}">
                <a16:creationId xmlns:a16="http://schemas.microsoft.com/office/drawing/2014/main" xmlns="" id="{D8077A4E-D421-44B6-9DB7-87DDD551FD0A}"/>
              </a:ext>
            </a:extLst>
          </p:cNvPr>
          <p:cNvPicPr>
            <a:picLocks noChangeAspect="1"/>
          </p:cNvPicPr>
          <p:nvPr/>
        </p:nvPicPr>
        <p:blipFill>
          <a:blip r:embed="rId2" cstate="print"/>
          <a:stretch>
            <a:fillRect/>
          </a:stretch>
        </p:blipFill>
        <p:spPr>
          <a:xfrm>
            <a:off x="399598" y="304060"/>
            <a:ext cx="4006147" cy="592167"/>
          </a:xfrm>
          <a:prstGeom prst="rect">
            <a:avLst/>
          </a:prstGeom>
        </p:spPr>
      </p:pic>
    </p:spTree>
    <p:extLst>
      <p:ext uri="{BB962C8B-B14F-4D97-AF65-F5344CB8AC3E}">
        <p14:creationId xmlns:p14="http://schemas.microsoft.com/office/powerpoint/2010/main" xmlns="" val="456748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544AD3C-EF55-7DCC-6E96-74B757CA0C22}"/>
              </a:ext>
            </a:extLst>
          </p:cNvPr>
          <p:cNvSpPr>
            <a:spLocks noGrp="1"/>
          </p:cNvSpPr>
          <p:nvPr>
            <p:ph idx="1"/>
          </p:nvPr>
        </p:nvSpPr>
        <p:spPr>
          <a:xfrm>
            <a:off x="390720" y="232913"/>
            <a:ext cx="11540868" cy="6357668"/>
          </a:xfrm>
        </p:spPr>
        <p:txBody>
          <a:bodyPr>
            <a:normAutofit fontScale="62500" lnSpcReduction="20000"/>
          </a:bodyPr>
          <a:lstStyle/>
          <a:p>
            <a:pPr marL="0" indent="0">
              <a:buNone/>
            </a:pPr>
            <a:r>
              <a:rPr lang="it-IT" sz="4500" b="1" dirty="0"/>
              <a:t>LINK UTILI:</a:t>
            </a:r>
          </a:p>
          <a:p>
            <a:pPr marL="0" indent="0">
              <a:buNone/>
            </a:pPr>
            <a:endParaRPr lang="it-IT" b="1" cap="small" dirty="0">
              <a:solidFill>
                <a:srgbClr val="C00000"/>
              </a:solidFill>
            </a:endParaRPr>
          </a:p>
          <a:p>
            <a:pPr marL="0" indent="0">
              <a:buNone/>
            </a:pPr>
            <a:r>
              <a:rPr lang="it-IT" sz="3200" b="1" cap="small" dirty="0">
                <a:solidFill>
                  <a:srgbClr val="C00000"/>
                </a:solidFill>
              </a:rPr>
              <a:t>COMUNICAZIONE INIZIO/FINE RAPPORTO DI LAVORO </a:t>
            </a:r>
            <a:r>
              <a:rPr lang="it-IT" sz="3200" b="1" cap="small" dirty="0" smtClean="0">
                <a:solidFill>
                  <a:srgbClr val="C00000"/>
                </a:solidFill>
              </a:rPr>
              <a:t>COLLABORATORE </a:t>
            </a:r>
            <a:r>
              <a:rPr lang="it-IT" sz="3200" b="1" cap="small" dirty="0">
                <a:solidFill>
                  <a:srgbClr val="C00000"/>
                </a:solidFill>
              </a:rPr>
              <a:t>FARMACIA</a:t>
            </a:r>
          </a:p>
          <a:p>
            <a:pPr marL="0" indent="0">
              <a:buNone/>
            </a:pPr>
            <a:r>
              <a:rPr lang="it-IT" dirty="0">
                <a:hlinkClick r:id="rId2"/>
              </a:rPr>
              <a:t>https://www.ausl.bologna.it/asl-bologna/dipartimenti-di-supporto/dipartimento-farmaceutico/trasparenza/Comunicazione-Inizio-Fine-rapporto-di-lavoro</a:t>
            </a:r>
            <a:endParaRPr lang="it-IT" dirty="0"/>
          </a:p>
          <a:p>
            <a:pPr marL="0" indent="0">
              <a:buNone/>
            </a:pPr>
            <a:endParaRPr lang="it-IT" dirty="0"/>
          </a:p>
          <a:p>
            <a:pPr marL="0" indent="0">
              <a:buNone/>
            </a:pPr>
            <a:r>
              <a:rPr lang="it-IT" sz="3200" b="1" cap="small" dirty="0">
                <a:solidFill>
                  <a:srgbClr val="C00000"/>
                </a:solidFill>
              </a:rPr>
              <a:t>TURNO PER CHIAMATA TELEFONICA DEL FARMACISTA IN REPERIBILITÀ</a:t>
            </a:r>
          </a:p>
          <a:p>
            <a:pPr marL="0" indent="0">
              <a:buNone/>
            </a:pPr>
            <a:r>
              <a:rPr lang="it-IT" dirty="0">
                <a:hlinkClick r:id="rId3"/>
              </a:rPr>
              <a:t>https://www.ausl.bologna.it/asl-bologna/dipartimenti-di-supporto/dipartimento-farmaceutico/trasparenza/scia-per-l2019esercizio-dell2019attivita-di-farmacia-2013-turno-per-chiamata-telefonica-del-farmacista-in-reperibilita</a:t>
            </a:r>
            <a:endParaRPr lang="it-IT" dirty="0"/>
          </a:p>
          <a:p>
            <a:pPr marL="0" indent="0">
              <a:buNone/>
            </a:pPr>
            <a:endParaRPr lang="it-IT" dirty="0"/>
          </a:p>
          <a:p>
            <a:pPr marL="0" indent="0">
              <a:buNone/>
            </a:pPr>
            <a:r>
              <a:rPr lang="it-IT" sz="3200" b="1" dirty="0">
                <a:solidFill>
                  <a:srgbClr val="C00000"/>
                </a:solidFill>
              </a:rPr>
              <a:t>SMALTIMENTO STUPEFACENTI SCADUTI E/O DETERIORATI DA AVVIARE A DISTRUZIONE</a:t>
            </a:r>
          </a:p>
          <a:p>
            <a:pPr marL="0" indent="0">
              <a:buNone/>
            </a:pPr>
            <a:r>
              <a:rPr lang="it-IT" dirty="0">
                <a:hlinkClick r:id="rId4"/>
              </a:rPr>
              <a:t>https://www.ausl.bologna.it/asl-bologna/dipartimenti-di-supporto/dipartimento-farmaceutico/trasparenza/smaltimento-stupefacenti-scaduti-e-o-deteriorati</a:t>
            </a:r>
            <a:endParaRPr lang="it-IT" dirty="0"/>
          </a:p>
          <a:p>
            <a:pPr marL="0" indent="0">
              <a:buNone/>
            </a:pPr>
            <a:endParaRPr lang="it-IT" dirty="0"/>
          </a:p>
          <a:p>
            <a:pPr marL="0" indent="0">
              <a:buNone/>
            </a:pPr>
            <a:r>
              <a:rPr lang="it-IT" sz="3200" b="1" dirty="0">
                <a:solidFill>
                  <a:srgbClr val="C00000"/>
                </a:solidFill>
              </a:rPr>
              <a:t>SEGNALAZIONE </a:t>
            </a:r>
            <a:r>
              <a:rPr lang="it-IT" sz="3200" b="1" dirty="0" err="1">
                <a:solidFill>
                  <a:srgbClr val="C00000"/>
                </a:solidFill>
              </a:rPr>
              <a:t>DI</a:t>
            </a:r>
            <a:r>
              <a:rPr lang="it-IT" sz="3200" b="1" dirty="0">
                <a:solidFill>
                  <a:srgbClr val="C00000"/>
                </a:solidFill>
              </a:rPr>
              <a:t> SOSPETTA REAZIONE AVVERSA A FARMACO/VACCINO</a:t>
            </a:r>
          </a:p>
          <a:p>
            <a:pPr marL="0" indent="0">
              <a:buNone/>
            </a:pPr>
            <a:r>
              <a:rPr lang="it-IT" dirty="0">
                <a:hlinkClick r:id="rId5"/>
              </a:rPr>
              <a:t>https://servizionline.aifa.gov.it/schedasegnalazioni/#/</a:t>
            </a:r>
            <a:endParaRPr lang="it-IT" dirty="0"/>
          </a:p>
          <a:p>
            <a:pPr marL="0" indent="0">
              <a:buNone/>
            </a:pPr>
            <a:r>
              <a:rPr lang="it-IT" dirty="0">
                <a:hlinkClick r:id="rId6"/>
              </a:rPr>
              <a:t>https://www.aifa.gov.it/moduli-segnalazione-reazioni-avverse</a:t>
            </a:r>
            <a:endParaRPr lang="it-IT" dirty="0"/>
          </a:p>
          <a:p>
            <a:pPr marL="0" indent="0">
              <a:buNone/>
            </a:pPr>
            <a:endParaRPr lang="it-IT" dirty="0"/>
          </a:p>
          <a:p>
            <a:pPr marL="0" indent="0">
              <a:buNone/>
            </a:pPr>
            <a:r>
              <a:rPr lang="it-IT" sz="3800" dirty="0"/>
              <a:t>Per info: </a:t>
            </a:r>
          </a:p>
          <a:p>
            <a:pPr marL="0" indent="0">
              <a:buNone/>
            </a:pPr>
            <a:r>
              <a:rPr lang="it-IT" sz="3800" b="1" dirty="0" smtClean="0">
                <a:solidFill>
                  <a:schemeClr val="accent5">
                    <a:lumMod val="75000"/>
                  </a:schemeClr>
                </a:solidFill>
              </a:rPr>
              <a:t>SERVIZIO </a:t>
            </a:r>
            <a:r>
              <a:rPr lang="it-IT" sz="3800" b="1" dirty="0">
                <a:solidFill>
                  <a:schemeClr val="accent5">
                    <a:lumMod val="75000"/>
                  </a:schemeClr>
                </a:solidFill>
              </a:rPr>
              <a:t>ASSISTENZA FARMACEUTICA TERRITORIALE E VIGILANZA </a:t>
            </a:r>
            <a:r>
              <a:rPr lang="it-IT" sz="3800" b="1" dirty="0" smtClean="0">
                <a:solidFill>
                  <a:schemeClr val="accent5">
                    <a:lumMod val="75000"/>
                  </a:schemeClr>
                </a:solidFill>
              </a:rPr>
              <a:t> </a:t>
            </a:r>
            <a:r>
              <a:rPr lang="it-IT" sz="3800" b="1" u="sng" dirty="0" smtClean="0">
                <a:solidFill>
                  <a:schemeClr val="accent5">
                    <a:lumMod val="75000"/>
                  </a:schemeClr>
                </a:solidFill>
              </a:rPr>
              <a:t>tel. </a:t>
            </a:r>
            <a:r>
              <a:rPr lang="it-IT" sz="4500" b="1" u="sng" dirty="0" smtClean="0">
                <a:solidFill>
                  <a:schemeClr val="accent5">
                    <a:lumMod val="75000"/>
                  </a:schemeClr>
                </a:solidFill>
              </a:rPr>
              <a:t>051/6597357</a:t>
            </a:r>
            <a:endParaRPr lang="it-IT" sz="3800" b="1" u="sng" dirty="0">
              <a:solidFill>
                <a:schemeClr val="accent5">
                  <a:lumMod val="75000"/>
                </a:schemeClr>
              </a:solidFill>
            </a:endParaRPr>
          </a:p>
        </p:txBody>
      </p:sp>
      <p:pic>
        <p:nvPicPr>
          <p:cNvPr id="4" name="Immagine 3">
            <a:extLst>
              <a:ext uri="{FF2B5EF4-FFF2-40B4-BE49-F238E27FC236}">
                <a16:creationId xmlns:a16="http://schemas.microsoft.com/office/drawing/2014/main" xmlns="" id="{78FFFA61-C67C-B47F-CFA6-39D2EA6A8A68}"/>
              </a:ext>
            </a:extLst>
          </p:cNvPr>
          <p:cNvPicPr>
            <a:picLocks noChangeAspect="1"/>
          </p:cNvPicPr>
          <p:nvPr/>
        </p:nvPicPr>
        <p:blipFill>
          <a:blip r:embed="rId7" cstate="print"/>
          <a:stretch>
            <a:fillRect/>
          </a:stretch>
        </p:blipFill>
        <p:spPr>
          <a:xfrm>
            <a:off x="8925260" y="252901"/>
            <a:ext cx="2867385" cy="423842"/>
          </a:xfrm>
          <a:prstGeom prst="rect">
            <a:avLst/>
          </a:prstGeom>
        </p:spPr>
      </p:pic>
    </p:spTree>
    <p:extLst>
      <p:ext uri="{BB962C8B-B14F-4D97-AF65-F5344CB8AC3E}">
        <p14:creationId xmlns:p14="http://schemas.microsoft.com/office/powerpoint/2010/main" xmlns="" val="2306010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6649" t="38866" r="35266" b="20189"/>
          <a:stretch>
            <a:fillRect/>
          </a:stretch>
        </p:blipFill>
        <p:spPr bwMode="auto">
          <a:xfrm>
            <a:off x="362963" y="1054843"/>
            <a:ext cx="5833585" cy="478398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6595" t="28275" r="35532" b="7234"/>
          <a:stretch>
            <a:fillRect/>
          </a:stretch>
        </p:blipFill>
        <p:spPr bwMode="auto">
          <a:xfrm>
            <a:off x="6568129" y="200025"/>
            <a:ext cx="5078919" cy="6610350"/>
          </a:xfrm>
          <a:prstGeom prst="rect">
            <a:avLst/>
          </a:prstGeom>
          <a:noFill/>
          <a:ln w="9525">
            <a:noFill/>
            <a:miter lim="800000"/>
            <a:headEnd/>
            <a:tailEnd/>
          </a:ln>
        </p:spPr>
      </p:pic>
      <p:sp>
        <p:nvSpPr>
          <p:cNvPr id="6" name="Titolo 1">
            <a:extLst>
              <a:ext uri="{FF2B5EF4-FFF2-40B4-BE49-F238E27FC236}">
                <a16:creationId xmlns:a16="http://schemas.microsoft.com/office/drawing/2014/main" xmlns="" id="{3ABF5DF4-1655-4460-B420-D9E53C37BA7F}"/>
              </a:ext>
            </a:extLst>
          </p:cNvPr>
          <p:cNvSpPr>
            <a:spLocks noGrp="1"/>
          </p:cNvSpPr>
          <p:nvPr>
            <p:ph type="title"/>
          </p:nvPr>
        </p:nvSpPr>
        <p:spPr>
          <a:xfrm>
            <a:off x="-304800" y="192116"/>
            <a:ext cx="7163644" cy="687298"/>
          </a:xfrm>
        </p:spPr>
        <p:txBody>
          <a:bodyPr vert="horz" lIns="91440" tIns="45720" rIns="91440" bIns="45720" rtlCol="0">
            <a:normAutofit/>
          </a:bodyPr>
          <a:lstStyle/>
          <a:p>
            <a:pPr algn="ctr">
              <a:spcBef>
                <a:spcPts val="1000"/>
              </a:spcBef>
            </a:pPr>
            <a:r>
              <a:rPr lang="it-IT" sz="3200" b="1" dirty="0" err="1" smtClean="0">
                <a:solidFill>
                  <a:srgbClr val="C00000"/>
                </a:solidFill>
                <a:latin typeface="+mn-lt"/>
                <a:ea typeface="+mn-ea"/>
                <a:cs typeface="+mn-cs"/>
              </a:rPr>
              <a:t>N.B.P.</a:t>
            </a:r>
            <a:r>
              <a:rPr lang="it-IT" sz="3200" b="1" dirty="0" smtClean="0">
                <a:solidFill>
                  <a:srgbClr val="C00000"/>
                </a:solidFill>
                <a:latin typeface="+mn-lt"/>
                <a:ea typeface="+mn-ea"/>
                <a:cs typeface="+mn-cs"/>
              </a:rPr>
              <a:t> FARMACOPEA UFFICIALE</a:t>
            </a:r>
            <a:endParaRPr lang="it-IT" sz="3200" b="1" dirty="0">
              <a:solidFill>
                <a:srgbClr val="C00000"/>
              </a:solidFill>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E27A47D6-D2C6-4169-5044-D88251E420B7}"/>
              </a:ext>
            </a:extLst>
          </p:cNvPr>
          <p:cNvPicPr>
            <a:picLocks noChangeAspect="1"/>
          </p:cNvPicPr>
          <p:nvPr/>
        </p:nvPicPr>
        <p:blipFill>
          <a:blip r:embed="rId2" cstate="print"/>
          <a:stretch>
            <a:fillRect/>
          </a:stretch>
        </p:blipFill>
        <p:spPr>
          <a:xfrm>
            <a:off x="399598" y="304060"/>
            <a:ext cx="4006147" cy="592167"/>
          </a:xfrm>
          <a:prstGeom prst="rect">
            <a:avLst/>
          </a:prstGeom>
        </p:spPr>
      </p:pic>
      <p:sp>
        <p:nvSpPr>
          <p:cNvPr id="5" name="CasellaDiTesto 4">
            <a:extLst>
              <a:ext uri="{FF2B5EF4-FFF2-40B4-BE49-F238E27FC236}">
                <a16:creationId xmlns:a16="http://schemas.microsoft.com/office/drawing/2014/main" xmlns="" id="{6373C874-551D-EC4E-28FA-02115AB836ED}"/>
              </a:ext>
            </a:extLst>
          </p:cNvPr>
          <p:cNvSpPr txBox="1"/>
          <p:nvPr/>
        </p:nvSpPr>
        <p:spPr>
          <a:xfrm>
            <a:off x="756886" y="1851832"/>
            <a:ext cx="10370857" cy="4524315"/>
          </a:xfrm>
          <a:prstGeom prst="rect">
            <a:avLst/>
          </a:prstGeom>
          <a:noFill/>
        </p:spPr>
        <p:txBody>
          <a:bodyPr wrap="square" rtlCol="0">
            <a:spAutoFit/>
          </a:bodyPr>
          <a:lstStyle/>
          <a:p>
            <a:r>
              <a:rPr lang="it-IT" sz="2400" dirty="0"/>
              <a:t>L’attività di vigilanza è disciplinata dagli artt. 111 e 127 </a:t>
            </a:r>
            <a:r>
              <a:rPr lang="it-IT" sz="2400" dirty="0" smtClean="0"/>
              <a:t>del </a:t>
            </a:r>
            <a:r>
              <a:rPr lang="it-IT" sz="2400" b="1" dirty="0" smtClean="0"/>
              <a:t>R.D</a:t>
            </a:r>
            <a:r>
              <a:rPr lang="it-IT" sz="2400" b="1" dirty="0"/>
              <a:t>. n. </a:t>
            </a:r>
            <a:r>
              <a:rPr lang="it-IT" sz="2400" b="1" dirty="0" smtClean="0"/>
              <a:t>1265/1934</a:t>
            </a:r>
            <a:r>
              <a:rPr lang="it-IT" sz="2400" dirty="0" smtClean="0"/>
              <a:t>. </a:t>
            </a:r>
            <a:endParaRPr lang="it-IT" sz="2400" dirty="0"/>
          </a:p>
          <a:p>
            <a:endParaRPr lang="it-IT" sz="2400" dirty="0"/>
          </a:p>
          <a:p>
            <a:r>
              <a:rPr lang="it-IT" sz="2400" b="1" dirty="0"/>
              <a:t>Art. 111</a:t>
            </a:r>
          </a:p>
          <a:p>
            <a:pPr algn="just"/>
            <a:r>
              <a:rPr lang="it-IT" sz="2400" dirty="0"/>
              <a:t>«</a:t>
            </a:r>
            <a:r>
              <a:rPr lang="it-IT" sz="2400" i="1" dirty="0"/>
              <a:t>L'apertura e l'esercizio di una farmacia non possono aver luogo se non dopo che sia stata eseguita una ispezione, disposta dal prefetto, al fine di accertare che i locali, gli arredi, le provviste, la qualità e quantità dei medicinali sono regolari e tali da offrire piena garanzia di buon esercizio</a:t>
            </a:r>
            <a:r>
              <a:rPr lang="it-IT" sz="2400" dirty="0"/>
              <a:t>».</a:t>
            </a:r>
          </a:p>
          <a:p>
            <a:endParaRPr lang="it-IT" sz="2400" dirty="0"/>
          </a:p>
          <a:p>
            <a:endParaRPr lang="it-IT" sz="2400" dirty="0"/>
          </a:p>
          <a:p>
            <a:r>
              <a:rPr lang="it-IT" sz="2400" b="1" dirty="0"/>
              <a:t>Art. 127</a:t>
            </a:r>
          </a:p>
          <a:p>
            <a:pPr algn="just"/>
            <a:r>
              <a:rPr lang="it-IT" sz="2400" dirty="0"/>
              <a:t>«</a:t>
            </a:r>
            <a:r>
              <a:rPr lang="it-IT" sz="2400" i="1" dirty="0"/>
              <a:t>Nel corso di ciascun biennio tutte le farmacie debbono essere ispezionate dal medico provinciale che può anche compiere ispezioni straordinarie…</a:t>
            </a:r>
            <a:r>
              <a:rPr lang="it-IT" sz="2400" dirty="0"/>
              <a:t>»</a:t>
            </a:r>
          </a:p>
        </p:txBody>
      </p:sp>
      <p:sp>
        <p:nvSpPr>
          <p:cNvPr id="7" name="CasellaDiTesto 6">
            <a:extLst>
              <a:ext uri="{FF2B5EF4-FFF2-40B4-BE49-F238E27FC236}">
                <a16:creationId xmlns:a16="http://schemas.microsoft.com/office/drawing/2014/main" xmlns="" id="{B6CAE9C9-0454-6DCB-8D9E-84A258CEE946}"/>
              </a:ext>
            </a:extLst>
          </p:cNvPr>
          <p:cNvSpPr txBox="1"/>
          <p:nvPr/>
        </p:nvSpPr>
        <p:spPr>
          <a:xfrm>
            <a:off x="2833659" y="1078120"/>
            <a:ext cx="6097508" cy="584775"/>
          </a:xfrm>
          <a:prstGeom prst="rect">
            <a:avLst/>
          </a:prstGeom>
          <a:noFill/>
        </p:spPr>
        <p:txBody>
          <a:bodyPr wrap="square">
            <a:spAutoFit/>
          </a:bodyPr>
          <a:lstStyle/>
          <a:p>
            <a:pPr marL="0" indent="0" algn="ctr">
              <a:buNone/>
            </a:pPr>
            <a:r>
              <a:rPr lang="it-IT" sz="3200" b="1" dirty="0">
                <a:solidFill>
                  <a:srgbClr val="C00000"/>
                </a:solidFill>
              </a:rPr>
              <a:t>RIFERIMENTI NORMATIVI</a:t>
            </a:r>
          </a:p>
        </p:txBody>
      </p:sp>
    </p:spTree>
    <p:extLst>
      <p:ext uri="{BB962C8B-B14F-4D97-AF65-F5344CB8AC3E}">
        <p14:creationId xmlns:p14="http://schemas.microsoft.com/office/powerpoint/2010/main" xmlns="" val="3536695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30DD859-4BE5-D7AF-AAFC-459F4020DE23}"/>
              </a:ext>
            </a:extLst>
          </p:cNvPr>
          <p:cNvSpPr>
            <a:spLocks noGrp="1"/>
          </p:cNvSpPr>
          <p:nvPr>
            <p:ph idx="1"/>
          </p:nvPr>
        </p:nvSpPr>
        <p:spPr>
          <a:xfrm>
            <a:off x="1055482" y="1711991"/>
            <a:ext cx="10659701" cy="4670336"/>
          </a:xfrm>
        </p:spPr>
        <p:txBody>
          <a:bodyPr>
            <a:noAutofit/>
          </a:bodyPr>
          <a:lstStyle/>
          <a:p>
            <a:pPr marL="0" indent="0">
              <a:buNone/>
            </a:pPr>
            <a:r>
              <a:rPr lang="it-IT" sz="2400" dirty="0"/>
              <a:t>L’art. 16 della </a:t>
            </a:r>
            <a:r>
              <a:rPr lang="it-IT" sz="2400" b="1" dirty="0"/>
              <a:t>Legge Regionale n. 2/2016:</a:t>
            </a:r>
          </a:p>
          <a:p>
            <a:pPr marL="0" indent="0">
              <a:buNone/>
            </a:pPr>
            <a:endParaRPr lang="it-IT" sz="2200" dirty="0"/>
          </a:p>
          <a:p>
            <a:pPr marL="457200" indent="-457200" algn="just">
              <a:buAutoNum type="arabicPeriod"/>
            </a:pPr>
            <a:r>
              <a:rPr lang="it-IT" sz="2200" b="0" i="1" u="none" strike="noStrike" baseline="0" dirty="0">
                <a:latin typeface="Calibri" panose="020F0502020204030204" pitchFamily="34" charset="0"/>
                <a:cs typeface="Calibri" panose="020F0502020204030204" pitchFamily="34" charset="0"/>
              </a:rPr>
              <a:t>L'attività ispettiva di vigilanza e di controllo sulle farmacie, anche relativamente al servizio di consegna a domicilio di farmaci, è esercitata dai </a:t>
            </a:r>
            <a:r>
              <a:rPr lang="it-IT" sz="2200" b="1" i="1" u="none" strike="noStrike" baseline="0" dirty="0">
                <a:solidFill>
                  <a:srgbClr val="C00000"/>
                </a:solidFill>
                <a:latin typeface="Calibri" panose="020F0502020204030204" pitchFamily="34" charset="0"/>
                <a:cs typeface="Calibri" panose="020F0502020204030204" pitchFamily="34" charset="0"/>
              </a:rPr>
              <a:t>competenti servizi dell'Azienda USL.</a:t>
            </a:r>
          </a:p>
          <a:p>
            <a:pPr marL="0" indent="0">
              <a:buNone/>
            </a:pPr>
            <a:endParaRPr lang="it-IT" sz="400" b="0" i="0" u="none" strike="noStrike" baseline="0" dirty="0">
              <a:latin typeface="Calibri" panose="020F0502020204030204" pitchFamily="34" charset="0"/>
              <a:cs typeface="Calibri" panose="020F0502020204030204" pitchFamily="34" charset="0"/>
            </a:endParaRPr>
          </a:p>
          <a:p>
            <a:pPr marL="442913" indent="-442913" algn="just" defTabSz="442913">
              <a:buNone/>
              <a:tabLst>
                <a:tab pos="360363" algn="l"/>
                <a:tab pos="442913" algn="l"/>
              </a:tabLst>
            </a:pPr>
            <a:r>
              <a:rPr lang="it-IT" sz="2200" b="0" i="0" u="none" strike="noStrike" baseline="0" dirty="0">
                <a:latin typeface="Calibri" panose="020F0502020204030204" pitchFamily="34" charset="0"/>
                <a:cs typeface="Calibri" panose="020F0502020204030204" pitchFamily="34" charset="0"/>
              </a:rPr>
              <a:t>2.    </a:t>
            </a:r>
            <a:r>
              <a:rPr lang="it-IT" sz="2200" b="0" i="1" u="none" strike="noStrike" baseline="0" dirty="0">
                <a:latin typeface="Calibri" panose="020F0502020204030204" pitchFamily="34" charset="0"/>
                <a:cs typeface="Calibri" panose="020F0502020204030204" pitchFamily="34" charset="0"/>
              </a:rPr>
              <a:t>Le ispezioni ordinarie e straordinarie alle farmacie di cui alla vigente normativa vengono        effettuate da un </a:t>
            </a:r>
            <a:r>
              <a:rPr lang="it-IT" sz="2200" b="1" i="1" u="none" strike="noStrike" baseline="0" dirty="0">
                <a:solidFill>
                  <a:srgbClr val="C00000"/>
                </a:solidFill>
                <a:latin typeface="Calibri" panose="020F0502020204030204" pitchFamily="34" charset="0"/>
                <a:cs typeface="Calibri" panose="020F0502020204030204" pitchFamily="34" charset="0"/>
              </a:rPr>
              <a:t>farmacista</a:t>
            </a:r>
            <a:r>
              <a:rPr lang="it-IT" sz="2200" b="0" i="1" u="none" strike="noStrike" baseline="0" dirty="0">
                <a:latin typeface="Calibri" panose="020F0502020204030204" pitchFamily="34" charset="0"/>
                <a:cs typeface="Calibri" panose="020F0502020204030204" pitchFamily="34" charset="0"/>
              </a:rPr>
              <a:t> assistito da un </a:t>
            </a:r>
            <a:r>
              <a:rPr lang="it-IT" sz="2200" b="1" i="1" u="none" strike="noStrike" baseline="0" dirty="0">
                <a:solidFill>
                  <a:srgbClr val="C00000"/>
                </a:solidFill>
                <a:latin typeface="Calibri" panose="020F0502020204030204" pitchFamily="34" charset="0"/>
                <a:cs typeface="Calibri" panose="020F0502020204030204" pitchFamily="34" charset="0"/>
              </a:rPr>
              <a:t>medico del Dipartimento di sanità pubblica</a:t>
            </a:r>
            <a:r>
              <a:rPr lang="it-IT" sz="2200" b="0" i="1" u="none" strike="noStrike" baseline="0" dirty="0">
                <a:latin typeface="Calibri" panose="020F0502020204030204" pitchFamily="34" charset="0"/>
                <a:cs typeface="Calibri" panose="020F0502020204030204" pitchFamily="34" charset="0"/>
              </a:rPr>
              <a:t> e da </a:t>
            </a:r>
            <a:r>
              <a:rPr lang="it-IT" sz="2200" b="1" i="1" u="none" strike="noStrike" baseline="0" dirty="0">
                <a:solidFill>
                  <a:srgbClr val="C00000"/>
                </a:solidFill>
                <a:latin typeface="Calibri" panose="020F0502020204030204" pitchFamily="34" charset="0"/>
                <a:cs typeface="Calibri" panose="020F0502020204030204" pitchFamily="34" charset="0"/>
              </a:rPr>
              <a:t>personale amministrativo,</a:t>
            </a:r>
            <a:r>
              <a:rPr lang="it-IT" sz="2200" b="0" i="1" u="none" strike="noStrike" baseline="0" dirty="0">
                <a:latin typeface="Calibri" panose="020F0502020204030204" pitchFamily="34" charset="0"/>
                <a:cs typeface="Calibri" panose="020F0502020204030204" pitchFamily="34" charset="0"/>
              </a:rPr>
              <a:t> appartenenti all'Azienda USL.</a:t>
            </a:r>
          </a:p>
          <a:p>
            <a:pPr marL="0" indent="0" algn="l">
              <a:buNone/>
            </a:pPr>
            <a:endParaRPr lang="it-IT" sz="800" b="0" i="0" u="none" strike="noStrike" baseline="0" dirty="0">
              <a:latin typeface="Calibri" panose="020F0502020204030204" pitchFamily="34" charset="0"/>
              <a:cs typeface="Calibri" panose="020F0502020204030204" pitchFamily="34" charset="0"/>
            </a:endParaRPr>
          </a:p>
          <a:p>
            <a:pPr marL="457200" indent="-457200" algn="just">
              <a:buAutoNum type="arabicPeriod" startAt="3"/>
            </a:pPr>
            <a:r>
              <a:rPr lang="it-IT" sz="2200" b="0" i="1" u="none" strike="noStrike" baseline="0" dirty="0" smtClean="0">
                <a:latin typeface="Calibri" panose="020F0502020204030204" pitchFamily="34" charset="0"/>
                <a:cs typeface="Calibri" panose="020F0502020204030204" pitchFamily="34" charset="0"/>
              </a:rPr>
              <a:t>Nell'esercizio delle funzioni di cui al comma 1, il personale addetto ricopre la </a:t>
            </a:r>
            <a:r>
              <a:rPr lang="it-IT" sz="2200" b="1" i="1" u="none" strike="noStrike" baseline="0" dirty="0" smtClean="0">
                <a:solidFill>
                  <a:srgbClr val="C00000"/>
                </a:solidFill>
                <a:latin typeface="Calibri" panose="020F0502020204030204" pitchFamily="34" charset="0"/>
                <a:cs typeface="Calibri" panose="020F0502020204030204" pitchFamily="34" charset="0"/>
              </a:rPr>
              <a:t>qualifica di ufficiale  o agente di polizia giudiziaria </a:t>
            </a:r>
            <a:r>
              <a:rPr lang="it-IT" sz="2200" b="0" i="1" u="none" strike="noStrike" baseline="0" dirty="0" smtClean="0">
                <a:latin typeface="Calibri" panose="020F0502020204030204" pitchFamily="34" charset="0"/>
                <a:cs typeface="Calibri" panose="020F0502020204030204" pitchFamily="34" charset="0"/>
              </a:rPr>
              <a:t>ai sensi dell'articolo 57 del codice di procedura penale e gode della autonomia tecnico-funzionale</a:t>
            </a:r>
            <a:r>
              <a:rPr lang="it-IT" sz="2200" i="1" dirty="0" smtClean="0">
                <a:latin typeface="Calibri" panose="020F0502020204030204" pitchFamily="34" charset="0"/>
                <a:cs typeface="Calibri" panose="020F0502020204030204" pitchFamily="34" charset="0"/>
              </a:rPr>
              <a:t> </a:t>
            </a:r>
            <a:r>
              <a:rPr lang="it-IT" sz="2200" b="0" i="1" u="none" strike="noStrike" baseline="0" dirty="0" smtClean="0">
                <a:latin typeface="Calibri" panose="020F0502020204030204" pitchFamily="34" charset="0"/>
                <a:cs typeface="Calibri" panose="020F0502020204030204" pitchFamily="34" charset="0"/>
              </a:rPr>
              <a:t>necessaria a garantire indipendenza alle attività di vigilanza</a:t>
            </a:r>
            <a:r>
              <a:rPr lang="it-IT" sz="2200" b="0" i="0" u="none" strike="noStrike" baseline="0" dirty="0" smtClean="0">
                <a:latin typeface="Calibri" panose="020F0502020204030204" pitchFamily="34" charset="0"/>
                <a:cs typeface="Calibri" panose="020F0502020204030204" pitchFamily="34" charset="0"/>
              </a:rPr>
              <a:t>.</a:t>
            </a:r>
            <a:endParaRPr lang="it-IT" sz="2200" dirty="0">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xmlns="" id="{76308871-073D-2F53-0E13-A1F9F9D8A81F}"/>
              </a:ext>
            </a:extLst>
          </p:cNvPr>
          <p:cNvSpPr txBox="1"/>
          <p:nvPr/>
        </p:nvSpPr>
        <p:spPr>
          <a:xfrm>
            <a:off x="2833659" y="1033039"/>
            <a:ext cx="6097508" cy="584775"/>
          </a:xfrm>
          <a:prstGeom prst="rect">
            <a:avLst/>
          </a:prstGeom>
          <a:noFill/>
        </p:spPr>
        <p:txBody>
          <a:bodyPr wrap="square">
            <a:spAutoFit/>
          </a:bodyPr>
          <a:lstStyle/>
          <a:p>
            <a:pPr marL="0" indent="0" algn="ctr">
              <a:buNone/>
            </a:pPr>
            <a:r>
              <a:rPr lang="it-IT" sz="3200" b="1" dirty="0">
                <a:solidFill>
                  <a:srgbClr val="C00000"/>
                </a:solidFill>
              </a:rPr>
              <a:t>RIFERIMENTI NORMATIVI</a:t>
            </a:r>
          </a:p>
        </p:txBody>
      </p:sp>
      <p:pic>
        <p:nvPicPr>
          <p:cNvPr id="5" name="Immagine 4">
            <a:extLst>
              <a:ext uri="{FF2B5EF4-FFF2-40B4-BE49-F238E27FC236}">
                <a16:creationId xmlns:a16="http://schemas.microsoft.com/office/drawing/2014/main" xmlns="" id="{3CB06E13-05DD-44E6-A440-61D7BAA9BE27}"/>
              </a:ext>
            </a:extLst>
          </p:cNvPr>
          <p:cNvPicPr>
            <a:picLocks noChangeAspect="1"/>
          </p:cNvPicPr>
          <p:nvPr/>
        </p:nvPicPr>
        <p:blipFill>
          <a:blip r:embed="rId2" cstate="print"/>
          <a:stretch>
            <a:fillRect/>
          </a:stretch>
        </p:blipFill>
        <p:spPr>
          <a:xfrm>
            <a:off x="399598" y="304060"/>
            <a:ext cx="4006147" cy="592167"/>
          </a:xfrm>
          <a:prstGeom prst="rect">
            <a:avLst/>
          </a:prstGeom>
        </p:spPr>
      </p:pic>
    </p:spTree>
    <p:extLst>
      <p:ext uri="{BB962C8B-B14F-4D97-AF65-F5344CB8AC3E}">
        <p14:creationId xmlns:p14="http://schemas.microsoft.com/office/powerpoint/2010/main" xmlns="" val="631608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76308871-073D-2F53-0E13-A1F9F9D8A81F}"/>
              </a:ext>
            </a:extLst>
          </p:cNvPr>
          <p:cNvSpPr txBox="1"/>
          <p:nvPr/>
        </p:nvSpPr>
        <p:spPr>
          <a:xfrm>
            <a:off x="2919384" y="852064"/>
            <a:ext cx="6097508" cy="584775"/>
          </a:xfrm>
          <a:prstGeom prst="rect">
            <a:avLst/>
          </a:prstGeom>
          <a:noFill/>
        </p:spPr>
        <p:txBody>
          <a:bodyPr wrap="square">
            <a:spAutoFit/>
          </a:bodyPr>
          <a:lstStyle/>
          <a:p>
            <a:pPr marL="0" indent="0" algn="ctr">
              <a:buNone/>
            </a:pPr>
            <a:r>
              <a:rPr lang="it-IT" sz="3200" b="1" dirty="0" smtClean="0">
                <a:solidFill>
                  <a:srgbClr val="C00000"/>
                </a:solidFill>
              </a:rPr>
              <a:t>COMMISSIONE </a:t>
            </a:r>
            <a:r>
              <a:rPr lang="it-IT" sz="3200" b="1" dirty="0" err="1" smtClean="0">
                <a:solidFill>
                  <a:srgbClr val="C00000"/>
                </a:solidFill>
              </a:rPr>
              <a:t>DI</a:t>
            </a:r>
            <a:r>
              <a:rPr lang="it-IT" sz="3200" b="1" dirty="0" smtClean="0">
                <a:solidFill>
                  <a:srgbClr val="C00000"/>
                </a:solidFill>
              </a:rPr>
              <a:t> VIGILANZA</a:t>
            </a:r>
            <a:endParaRPr lang="it-IT" sz="3200" b="1" dirty="0">
              <a:solidFill>
                <a:srgbClr val="C00000"/>
              </a:solidFill>
            </a:endParaRPr>
          </a:p>
        </p:txBody>
      </p:sp>
      <p:pic>
        <p:nvPicPr>
          <p:cNvPr id="5" name="Immagine 4">
            <a:extLst>
              <a:ext uri="{FF2B5EF4-FFF2-40B4-BE49-F238E27FC236}">
                <a16:creationId xmlns:a16="http://schemas.microsoft.com/office/drawing/2014/main" xmlns="" id="{3CB06E13-05DD-44E6-A440-61D7BAA9BE27}"/>
              </a:ext>
            </a:extLst>
          </p:cNvPr>
          <p:cNvPicPr>
            <a:picLocks noChangeAspect="1"/>
          </p:cNvPicPr>
          <p:nvPr/>
        </p:nvPicPr>
        <p:blipFill>
          <a:blip r:embed="rId3" cstate="print"/>
          <a:stretch>
            <a:fillRect/>
          </a:stretch>
        </p:blipFill>
        <p:spPr>
          <a:xfrm>
            <a:off x="399598" y="304060"/>
            <a:ext cx="4006147" cy="592167"/>
          </a:xfrm>
          <a:prstGeom prst="rect">
            <a:avLst/>
          </a:prstGeom>
        </p:spPr>
      </p:pic>
      <p:graphicFrame>
        <p:nvGraphicFramePr>
          <p:cNvPr id="10" name="Tabella 9"/>
          <p:cNvGraphicFramePr>
            <a:graphicFrameLocks noGrp="1"/>
          </p:cNvGraphicFramePr>
          <p:nvPr/>
        </p:nvGraphicFramePr>
        <p:xfrm>
          <a:off x="638175" y="1655445"/>
          <a:ext cx="7143750" cy="4419600"/>
        </p:xfrm>
        <a:graphic>
          <a:graphicData uri="http://schemas.openxmlformats.org/drawingml/2006/table">
            <a:tbl>
              <a:tblPr firstRow="1" bandRow="1">
                <a:tableStyleId>{5C22544A-7EE6-4342-B048-85BDC9FD1C3A}</a:tableStyleId>
              </a:tblPr>
              <a:tblGrid>
                <a:gridCol w="1679897"/>
                <a:gridCol w="5463853"/>
              </a:tblGrid>
              <a:tr h="0">
                <a:tc>
                  <a:txBody>
                    <a:bodyPr/>
                    <a:lstStyle/>
                    <a:p>
                      <a:pPr algn="ctr"/>
                      <a:endParaRPr lang="it-IT" sz="1600" b="1" dirty="0" smtClean="0">
                        <a:solidFill>
                          <a:schemeClr val="tx1"/>
                        </a:solidFill>
                      </a:endParaRPr>
                    </a:p>
                    <a:p>
                      <a:pPr algn="ctr"/>
                      <a:endParaRPr lang="it-IT" sz="1600" b="1" dirty="0" smtClean="0">
                        <a:solidFill>
                          <a:schemeClr val="tx1"/>
                        </a:solidFill>
                      </a:endParaRPr>
                    </a:p>
                    <a:p>
                      <a:pPr algn="ctr"/>
                      <a:r>
                        <a:rPr lang="it-IT" sz="1600" b="1" dirty="0" smtClean="0">
                          <a:solidFill>
                            <a:schemeClr val="tx1"/>
                          </a:solidFill>
                        </a:rPr>
                        <a:t>Funzionario amministrativo</a:t>
                      </a:r>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600" b="0" kern="1200" dirty="0" smtClean="0">
                          <a:solidFill>
                            <a:schemeClr val="tx1"/>
                          </a:solidFill>
                          <a:latin typeface="+mn-lt"/>
                          <a:ea typeface="+mn-ea"/>
                          <a:cs typeface="+mn-cs"/>
                        </a:rPr>
                        <a:t>Verifica </a:t>
                      </a:r>
                      <a:r>
                        <a:rPr lang="it-IT" sz="1600" b="1" kern="1200" dirty="0" smtClean="0">
                          <a:solidFill>
                            <a:schemeClr val="tx1"/>
                          </a:solidFill>
                          <a:latin typeface="+mn-lt"/>
                          <a:ea typeface="+mn-ea"/>
                          <a:cs typeface="+mn-cs"/>
                        </a:rPr>
                        <a:t>la gestione </a:t>
                      </a:r>
                      <a:r>
                        <a:rPr lang="it-IT" sz="1600" b="0" kern="1200" dirty="0" smtClean="0">
                          <a:solidFill>
                            <a:schemeClr val="tx1"/>
                          </a:solidFill>
                          <a:latin typeface="+mn-lt"/>
                          <a:ea typeface="+mn-ea"/>
                          <a:cs typeface="+mn-cs"/>
                        </a:rPr>
                        <a:t>del servizio farmaceutico dal punto </a:t>
                      </a:r>
                      <a:r>
                        <a:rPr lang="it-IT" sz="1600" b="1" kern="1200" dirty="0" smtClean="0">
                          <a:solidFill>
                            <a:schemeClr val="tx1"/>
                          </a:solidFill>
                          <a:latin typeface="+mn-lt"/>
                          <a:ea typeface="+mn-ea"/>
                          <a:cs typeface="+mn-cs"/>
                        </a:rPr>
                        <a:t>di vista amministrativo. </a:t>
                      </a:r>
                      <a:r>
                        <a:rPr lang="it-IT" sz="1600" b="0" kern="1200" dirty="0" smtClean="0">
                          <a:solidFill>
                            <a:schemeClr val="tx1"/>
                          </a:solidFill>
                          <a:latin typeface="+mn-lt"/>
                          <a:ea typeface="+mn-ea"/>
                          <a:cs typeface="+mn-cs"/>
                        </a:rPr>
                        <a:t>Viene controllata non solo l’effettiva autorizzazione al servizio farmaceutico, ma anche il personale operante in farmacia. Il funzionario amministrativo </a:t>
                      </a:r>
                      <a:r>
                        <a:rPr lang="it-IT" sz="1600" b="1" kern="1200" dirty="0" smtClean="0">
                          <a:solidFill>
                            <a:schemeClr val="tx1"/>
                          </a:solidFill>
                          <a:latin typeface="+mn-lt"/>
                          <a:ea typeface="+mn-ea"/>
                          <a:cs typeface="+mn-cs"/>
                        </a:rPr>
                        <a:t>redige il verbale </a:t>
                      </a:r>
                      <a:r>
                        <a:rPr lang="it-IT" sz="1600" b="0" kern="1200" dirty="0" smtClean="0">
                          <a:solidFill>
                            <a:schemeClr val="tx1"/>
                          </a:solidFill>
                          <a:latin typeface="+mn-lt"/>
                          <a:ea typeface="+mn-ea"/>
                          <a:cs typeface="+mn-cs"/>
                        </a:rPr>
                        <a:t>e ne cura tutti gli aspetti formali a garanzia di validità del medesimo.</a:t>
                      </a:r>
                      <a:endParaRPr lang="it-IT" sz="1600" b="0" dirty="0">
                        <a:solidFill>
                          <a:schemeClr val="tx1"/>
                        </a:solidFill>
                      </a:endParaRPr>
                    </a:p>
                  </a:txBody>
                  <a:tcPr>
                    <a:solidFill>
                      <a:schemeClr val="accent4">
                        <a:lumMod val="40000"/>
                        <a:lumOff val="60000"/>
                      </a:schemeClr>
                    </a:solidFill>
                  </a:tcPr>
                </a:tc>
              </a:tr>
              <a:tr h="546524">
                <a:tc>
                  <a:txBody>
                    <a:bodyPr/>
                    <a:lstStyle/>
                    <a:p>
                      <a:pPr algn="ctr"/>
                      <a:endParaRPr lang="it-IT" sz="1600" b="1" dirty="0" smtClean="0"/>
                    </a:p>
                    <a:p>
                      <a:pPr algn="ctr"/>
                      <a:r>
                        <a:rPr lang="it-IT" sz="1600" b="1" dirty="0" smtClean="0"/>
                        <a:t>Farmacista</a:t>
                      </a:r>
                    </a:p>
                  </a:txBody>
                  <a:tcP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600" b="0" kern="1200" dirty="0" smtClean="0">
                          <a:solidFill>
                            <a:schemeClr val="tx1"/>
                          </a:solidFill>
                          <a:latin typeface="+mn-lt"/>
                          <a:ea typeface="+mn-ea"/>
                          <a:cs typeface="+mn-cs"/>
                        </a:rPr>
                        <a:t>Verifica gli </a:t>
                      </a:r>
                      <a:r>
                        <a:rPr lang="it-IT" sz="1600" b="1" kern="1200" dirty="0" smtClean="0">
                          <a:solidFill>
                            <a:schemeClr val="tx1"/>
                          </a:solidFill>
                          <a:latin typeface="+mn-lt"/>
                          <a:ea typeface="+mn-ea"/>
                          <a:cs typeface="+mn-cs"/>
                        </a:rPr>
                        <a:t>aspetti tecnico–professionali </a:t>
                      </a:r>
                      <a:r>
                        <a:rPr lang="it-IT" sz="1600" b="0" kern="1200" dirty="0" smtClean="0">
                          <a:solidFill>
                            <a:schemeClr val="tx1"/>
                          </a:solidFill>
                          <a:latin typeface="+mn-lt"/>
                          <a:ea typeface="+mn-ea"/>
                          <a:cs typeface="+mn-cs"/>
                        </a:rPr>
                        <a:t>dell’attività farmaceutica: le norme in vigore in materia di dotazione, preparazione, tenuta e conservazione, </a:t>
                      </a:r>
                      <a:r>
                        <a:rPr lang="it-IT" sz="1600" b="0" kern="1200" dirty="0" err="1" smtClean="0">
                          <a:solidFill>
                            <a:schemeClr val="tx1"/>
                          </a:solidFill>
                          <a:latin typeface="+mn-lt"/>
                          <a:ea typeface="+mn-ea"/>
                          <a:cs typeface="+mn-cs"/>
                        </a:rPr>
                        <a:t>dispensazione</a:t>
                      </a:r>
                      <a:r>
                        <a:rPr lang="it-IT" sz="1600" b="0" kern="1200" dirty="0" smtClean="0">
                          <a:solidFill>
                            <a:schemeClr val="tx1"/>
                          </a:solidFill>
                          <a:latin typeface="+mn-lt"/>
                          <a:ea typeface="+mn-ea"/>
                          <a:cs typeface="+mn-cs"/>
                        </a:rPr>
                        <a:t>, dei farmaci, dispositivi e dei prodotti venduti in farmacia.</a:t>
                      </a:r>
                      <a:endParaRPr lang="it-IT" sz="1600" b="0" dirty="0" smtClean="0">
                        <a:solidFill>
                          <a:schemeClr val="tx1"/>
                        </a:solidFill>
                      </a:endParaRPr>
                    </a:p>
                  </a:txBody>
                  <a:tcPr>
                    <a:solidFill>
                      <a:schemeClr val="accent2">
                        <a:lumMod val="40000"/>
                        <a:lumOff val="60000"/>
                      </a:schemeClr>
                    </a:solidFill>
                  </a:tcPr>
                </a:tc>
              </a:tr>
              <a:tr h="370840">
                <a:tc>
                  <a:txBody>
                    <a:bodyPr/>
                    <a:lstStyle/>
                    <a:p>
                      <a:endParaRPr lang="it-IT" sz="1600" b="1" dirty="0" smtClean="0"/>
                    </a:p>
                    <a:p>
                      <a:endParaRPr lang="it-IT" sz="1600" b="1" dirty="0" smtClean="0"/>
                    </a:p>
                    <a:p>
                      <a:endParaRPr lang="it-IT" sz="1600" b="1" dirty="0" smtClean="0"/>
                    </a:p>
                    <a:p>
                      <a:pPr algn="ctr"/>
                      <a:r>
                        <a:rPr lang="it-IT" sz="1600" b="1" dirty="0" smtClean="0"/>
                        <a:t>Medico</a:t>
                      </a:r>
                      <a:r>
                        <a:rPr lang="it-IT" sz="1600" b="1" baseline="0" dirty="0" smtClean="0"/>
                        <a:t> Igienista</a:t>
                      </a:r>
                      <a:endParaRPr lang="it-IT" sz="1600" b="1" dirty="0"/>
                    </a:p>
                  </a:txBody>
                  <a:tcPr>
                    <a:solidFill>
                      <a:schemeClr val="accent6">
                        <a:lumMod val="60000"/>
                        <a:lumOff val="40000"/>
                      </a:schemeClr>
                    </a:solidFill>
                  </a:tcPr>
                </a:tc>
                <a:tc>
                  <a:txBody>
                    <a:bodyPr/>
                    <a:lstStyle/>
                    <a:p>
                      <a:pPr algn="just"/>
                      <a:r>
                        <a:rPr lang="it-IT" sz="1600" kern="1200" dirty="0" smtClean="0">
                          <a:solidFill>
                            <a:schemeClr val="tx1"/>
                          </a:solidFill>
                          <a:latin typeface="+mn-lt"/>
                          <a:ea typeface="+mn-ea"/>
                          <a:cs typeface="+mn-cs"/>
                        </a:rPr>
                        <a:t>Verifica gli </a:t>
                      </a:r>
                      <a:r>
                        <a:rPr lang="it-IT" sz="1600" b="1" kern="1200" dirty="0" smtClean="0">
                          <a:solidFill>
                            <a:schemeClr val="tx1"/>
                          </a:solidFill>
                          <a:latin typeface="+mn-lt"/>
                          <a:ea typeface="+mn-ea"/>
                          <a:cs typeface="+mn-cs"/>
                        </a:rPr>
                        <a:t>aspetti igienico sanitari </a:t>
                      </a:r>
                      <a:r>
                        <a:rPr lang="it-IT" sz="1600" kern="1200" dirty="0" smtClean="0">
                          <a:solidFill>
                            <a:schemeClr val="tx1"/>
                          </a:solidFill>
                          <a:latin typeface="+mn-lt"/>
                          <a:ea typeface="+mn-ea"/>
                          <a:cs typeface="+mn-cs"/>
                        </a:rPr>
                        <a:t>dei locali, prodotti non medicinali a valenza sanitaria (es. alimenti infanzia, test diagnostici), la corretta installazione e manutenzione di apparecchiature </a:t>
                      </a:r>
                      <a:r>
                        <a:rPr lang="it-IT" sz="1600" kern="1200" dirty="0" err="1" smtClean="0">
                          <a:solidFill>
                            <a:schemeClr val="tx1"/>
                          </a:solidFill>
                          <a:latin typeface="+mn-lt"/>
                          <a:ea typeface="+mn-ea"/>
                          <a:cs typeface="+mn-cs"/>
                        </a:rPr>
                        <a:t>biomediche</a:t>
                      </a:r>
                      <a:r>
                        <a:rPr lang="it-IT" sz="1600" kern="1200" dirty="0" smtClean="0">
                          <a:solidFill>
                            <a:schemeClr val="tx1"/>
                          </a:solidFill>
                          <a:latin typeface="+mn-lt"/>
                          <a:ea typeface="+mn-ea"/>
                          <a:cs typeface="+mn-cs"/>
                        </a:rPr>
                        <a:t> e dispositivi correlati alla conservazione dei medicinali (frigo), prestazioni autoanalitiche.</a:t>
                      </a:r>
                    </a:p>
                    <a:p>
                      <a:r>
                        <a:rPr lang="it-IT" sz="1600" kern="1200" dirty="0" smtClean="0">
                          <a:solidFill>
                            <a:schemeClr val="tx1"/>
                          </a:solidFill>
                          <a:latin typeface="+mn-lt"/>
                          <a:ea typeface="+mn-ea"/>
                          <a:cs typeface="+mn-cs"/>
                        </a:rPr>
                        <a:t>Verifica inoltre il Piano di Autocontrollo aziendale della farmacia, secondo il </a:t>
                      </a:r>
                      <a:r>
                        <a:rPr lang="it-IT" sz="1600" b="1" kern="1200" dirty="0" smtClean="0">
                          <a:solidFill>
                            <a:schemeClr val="tx1"/>
                          </a:solidFill>
                          <a:latin typeface="+mn-lt"/>
                          <a:ea typeface="+mn-ea"/>
                          <a:cs typeface="+mn-cs"/>
                        </a:rPr>
                        <a:t>Sistema HACCP. </a:t>
                      </a:r>
                      <a:endParaRPr lang="it-IT" sz="1600" b="1" dirty="0">
                        <a:solidFill>
                          <a:schemeClr val="tx1"/>
                        </a:solidFill>
                      </a:endParaRPr>
                    </a:p>
                  </a:txBody>
                  <a:tcPr>
                    <a:solidFill>
                      <a:schemeClr val="accent6">
                        <a:lumMod val="60000"/>
                        <a:lumOff val="40000"/>
                      </a:schemeClr>
                    </a:solidFill>
                  </a:tcPr>
                </a:tc>
              </a:tr>
            </a:tbl>
          </a:graphicData>
        </a:graphic>
      </p:graphicFrame>
      <p:sp>
        <p:nvSpPr>
          <p:cNvPr id="11" name="Rettangolo 10"/>
          <p:cNvSpPr/>
          <p:nvPr/>
        </p:nvSpPr>
        <p:spPr>
          <a:xfrm>
            <a:off x="7981949" y="2875657"/>
            <a:ext cx="3505201" cy="2308324"/>
          </a:xfrm>
          <a:prstGeom prst="rect">
            <a:avLst/>
          </a:prstGeom>
          <a:ln w="6350">
            <a:solidFill>
              <a:srgbClr val="FF0000"/>
            </a:solidFill>
          </a:ln>
        </p:spPr>
        <p:txBody>
          <a:bodyPr wrap="square">
            <a:spAutoFit/>
          </a:bodyPr>
          <a:lstStyle/>
          <a:p>
            <a:pPr algn="just"/>
            <a:r>
              <a:rPr lang="it-IT" sz="1600" dirty="0" smtClean="0"/>
              <a:t>La Commissione di Vigilanza è un </a:t>
            </a:r>
            <a:r>
              <a:rPr lang="it-IT" sz="1600" b="1" dirty="0" smtClean="0">
                <a:solidFill>
                  <a:srgbClr val="C00000"/>
                </a:solidFill>
              </a:rPr>
              <a:t>organo collegiale perfetto </a:t>
            </a:r>
            <a:r>
              <a:rPr lang="it-IT" sz="1600" dirty="0" smtClean="0"/>
              <a:t>per cui può operare solo se sono presenti tutti i suoi Componenti. </a:t>
            </a:r>
          </a:p>
          <a:p>
            <a:pPr algn="just"/>
            <a:endParaRPr lang="it-IT" sz="1600" dirty="0" smtClean="0"/>
          </a:p>
          <a:p>
            <a:pPr algn="just"/>
            <a:r>
              <a:rPr lang="it-IT" sz="1600" dirty="0" smtClean="0"/>
              <a:t>Situazioni diverse comportano </a:t>
            </a:r>
            <a:r>
              <a:rPr lang="it-IT" sz="1600" b="1" dirty="0" smtClean="0">
                <a:solidFill>
                  <a:srgbClr val="C00000"/>
                </a:solidFill>
              </a:rPr>
              <a:t>l’invalidità del procedimento </a:t>
            </a:r>
            <a:r>
              <a:rPr lang="it-IT" sz="1600" dirty="0" smtClean="0"/>
              <a:t>e dei relativi accertamenti e la nullità dei provvedimenti adottati.</a:t>
            </a:r>
            <a:endParaRPr lang="it-IT" sz="1600" dirty="0"/>
          </a:p>
        </p:txBody>
      </p:sp>
    </p:spTree>
    <p:extLst>
      <p:ext uri="{BB962C8B-B14F-4D97-AF65-F5344CB8AC3E}">
        <p14:creationId xmlns:p14="http://schemas.microsoft.com/office/powerpoint/2010/main" xmlns="" val="631608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76308871-073D-2F53-0E13-A1F9F9D8A81F}"/>
              </a:ext>
            </a:extLst>
          </p:cNvPr>
          <p:cNvSpPr txBox="1"/>
          <p:nvPr/>
        </p:nvSpPr>
        <p:spPr>
          <a:xfrm>
            <a:off x="2290734" y="994939"/>
            <a:ext cx="7920066" cy="523220"/>
          </a:xfrm>
          <a:prstGeom prst="rect">
            <a:avLst/>
          </a:prstGeom>
          <a:noFill/>
        </p:spPr>
        <p:txBody>
          <a:bodyPr wrap="square">
            <a:spAutoFit/>
          </a:bodyPr>
          <a:lstStyle/>
          <a:p>
            <a:pPr algn="ctr"/>
            <a:r>
              <a:rPr lang="it-IT" sz="2800" b="1" cap="all" dirty="0" smtClean="0">
                <a:solidFill>
                  <a:srgbClr val="C00000"/>
                </a:solidFill>
              </a:rPr>
              <a:t>la commissione di vigilanza </a:t>
            </a:r>
            <a:endParaRPr lang="it-IT" sz="2800" b="1" cap="all" dirty="0">
              <a:solidFill>
                <a:srgbClr val="C00000"/>
              </a:solidFill>
            </a:endParaRPr>
          </a:p>
        </p:txBody>
      </p:sp>
      <p:pic>
        <p:nvPicPr>
          <p:cNvPr id="5" name="Immagine 4">
            <a:extLst>
              <a:ext uri="{FF2B5EF4-FFF2-40B4-BE49-F238E27FC236}">
                <a16:creationId xmlns:a16="http://schemas.microsoft.com/office/drawing/2014/main" xmlns="" id="{3CB06E13-05DD-44E6-A440-61D7BAA9BE27}"/>
              </a:ext>
            </a:extLst>
          </p:cNvPr>
          <p:cNvPicPr>
            <a:picLocks noChangeAspect="1"/>
          </p:cNvPicPr>
          <p:nvPr/>
        </p:nvPicPr>
        <p:blipFill>
          <a:blip r:embed="rId3" cstate="print"/>
          <a:stretch>
            <a:fillRect/>
          </a:stretch>
        </p:blipFill>
        <p:spPr>
          <a:xfrm>
            <a:off x="399598" y="304060"/>
            <a:ext cx="4006147" cy="592167"/>
          </a:xfrm>
          <a:prstGeom prst="rect">
            <a:avLst/>
          </a:prstGeom>
        </p:spPr>
      </p:pic>
      <p:graphicFrame>
        <p:nvGraphicFramePr>
          <p:cNvPr id="19" name="Diagramma 18"/>
          <p:cNvGraphicFramePr/>
          <p:nvPr/>
        </p:nvGraphicFramePr>
        <p:xfrm>
          <a:off x="800100" y="1978566"/>
          <a:ext cx="10620375" cy="37459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631608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76308871-073D-2F53-0E13-A1F9F9D8A81F}"/>
              </a:ext>
            </a:extLst>
          </p:cNvPr>
          <p:cNvSpPr txBox="1"/>
          <p:nvPr/>
        </p:nvSpPr>
        <p:spPr>
          <a:xfrm>
            <a:off x="2909859" y="1156864"/>
            <a:ext cx="6097508" cy="584775"/>
          </a:xfrm>
          <a:prstGeom prst="rect">
            <a:avLst/>
          </a:prstGeom>
          <a:noFill/>
        </p:spPr>
        <p:txBody>
          <a:bodyPr wrap="square">
            <a:spAutoFit/>
          </a:bodyPr>
          <a:lstStyle/>
          <a:p>
            <a:pPr marL="0" indent="0" algn="ctr">
              <a:buNone/>
            </a:pPr>
            <a:r>
              <a:rPr lang="it-IT" sz="3200" b="1" dirty="0" err="1" smtClean="0">
                <a:solidFill>
                  <a:srgbClr val="C00000"/>
                </a:solidFill>
              </a:rPr>
              <a:t>MODALIT</a:t>
            </a:r>
            <a:r>
              <a:rPr lang="it-IT" sz="3200" b="1" cap="all" dirty="0" err="1" smtClean="0">
                <a:solidFill>
                  <a:srgbClr val="C00000"/>
                </a:solidFill>
              </a:rPr>
              <a:t>à</a:t>
            </a:r>
            <a:r>
              <a:rPr lang="it-IT" sz="3200" b="1" dirty="0" smtClean="0">
                <a:solidFill>
                  <a:srgbClr val="C00000"/>
                </a:solidFill>
              </a:rPr>
              <a:t> OPERATIVE</a:t>
            </a:r>
            <a:endParaRPr lang="it-IT" sz="3200" b="1" dirty="0">
              <a:solidFill>
                <a:srgbClr val="C00000"/>
              </a:solidFill>
            </a:endParaRPr>
          </a:p>
        </p:txBody>
      </p:sp>
      <p:pic>
        <p:nvPicPr>
          <p:cNvPr id="5" name="Immagine 4">
            <a:extLst>
              <a:ext uri="{FF2B5EF4-FFF2-40B4-BE49-F238E27FC236}">
                <a16:creationId xmlns:a16="http://schemas.microsoft.com/office/drawing/2014/main" xmlns="" id="{3CB06E13-05DD-44E6-A440-61D7BAA9BE27}"/>
              </a:ext>
            </a:extLst>
          </p:cNvPr>
          <p:cNvPicPr>
            <a:picLocks noChangeAspect="1"/>
          </p:cNvPicPr>
          <p:nvPr/>
        </p:nvPicPr>
        <p:blipFill>
          <a:blip r:embed="rId3" cstate="print"/>
          <a:stretch>
            <a:fillRect/>
          </a:stretch>
        </p:blipFill>
        <p:spPr>
          <a:xfrm>
            <a:off x="399598" y="304060"/>
            <a:ext cx="4006147" cy="592167"/>
          </a:xfrm>
          <a:prstGeom prst="rect">
            <a:avLst/>
          </a:prstGeom>
        </p:spPr>
      </p:pic>
      <p:sp>
        <p:nvSpPr>
          <p:cNvPr id="7" name="Segnaposto contenuto 6"/>
          <p:cNvSpPr>
            <a:spLocks noGrp="1"/>
          </p:cNvSpPr>
          <p:nvPr>
            <p:ph idx="1"/>
          </p:nvPr>
        </p:nvSpPr>
        <p:spPr>
          <a:xfrm>
            <a:off x="1228725" y="2316161"/>
            <a:ext cx="9525000" cy="3151189"/>
          </a:xfrm>
        </p:spPr>
        <p:txBody>
          <a:bodyPr>
            <a:normAutofit fontScale="85000" lnSpcReduction="20000"/>
          </a:bodyPr>
          <a:lstStyle/>
          <a:p>
            <a:pPr algn="just">
              <a:buBlip>
                <a:blip r:embed="rId4"/>
              </a:buBlip>
            </a:pPr>
            <a:r>
              <a:rPr lang="it-IT" sz="2200" dirty="0" smtClean="0"/>
              <a:t>I funzionari addetti all’attività di vigilanza vengono individuati con </a:t>
            </a:r>
            <a:r>
              <a:rPr lang="it-IT" sz="2200" b="1" dirty="0" smtClean="0">
                <a:solidFill>
                  <a:srgbClr val="C00000"/>
                </a:solidFill>
              </a:rPr>
              <a:t>Determina aziendale</a:t>
            </a:r>
            <a:r>
              <a:rPr lang="it-IT" sz="2200" dirty="0" smtClean="0"/>
              <a:t>. </a:t>
            </a:r>
          </a:p>
          <a:p>
            <a:pPr algn="just"/>
            <a:endParaRPr lang="it-IT" sz="2200" dirty="0" smtClean="0"/>
          </a:p>
          <a:p>
            <a:pPr algn="just">
              <a:lnSpc>
                <a:spcPct val="120000"/>
              </a:lnSpc>
              <a:buBlip>
                <a:blip r:embed="rId4"/>
              </a:buBlip>
            </a:pPr>
            <a:r>
              <a:rPr lang="it-IT" sz="2200" b="1" dirty="0" smtClean="0">
                <a:solidFill>
                  <a:srgbClr val="C00000"/>
                </a:solidFill>
              </a:rPr>
              <a:t>Programmazione</a:t>
            </a:r>
            <a:r>
              <a:rPr lang="it-IT" sz="2200" dirty="0" smtClean="0"/>
              <a:t> attraverso un </a:t>
            </a:r>
            <a:r>
              <a:rPr lang="it-IT" sz="2200" b="1" dirty="0" smtClean="0">
                <a:solidFill>
                  <a:srgbClr val="C00000"/>
                </a:solidFill>
              </a:rPr>
              <a:t>calendario ispettivo</a:t>
            </a:r>
            <a:r>
              <a:rPr lang="it-IT" sz="2200" dirty="0" smtClean="0"/>
              <a:t>: rotazione nella combinazione dei professionisti preposti alle singole ispezioni. </a:t>
            </a:r>
          </a:p>
          <a:p>
            <a:pPr algn="just"/>
            <a:endParaRPr lang="it-IT" sz="2200" b="1" dirty="0" smtClean="0">
              <a:solidFill>
                <a:srgbClr val="C00000"/>
              </a:solidFill>
            </a:endParaRPr>
          </a:p>
          <a:p>
            <a:pPr algn="just">
              <a:buBlip>
                <a:blip r:embed="rId4"/>
              </a:buBlip>
            </a:pPr>
            <a:r>
              <a:rPr lang="it-IT" sz="2200" b="1" dirty="0" smtClean="0">
                <a:solidFill>
                  <a:srgbClr val="C00000"/>
                </a:solidFill>
              </a:rPr>
              <a:t>Criterio cronologico </a:t>
            </a:r>
            <a:r>
              <a:rPr lang="it-IT" sz="2200" dirty="0" smtClean="0"/>
              <a:t>per l’individuazione delle farmacie da ispezionare prioritariamente. </a:t>
            </a:r>
          </a:p>
          <a:p>
            <a:pPr algn="just"/>
            <a:endParaRPr lang="it-IT" sz="2200" dirty="0" smtClean="0"/>
          </a:p>
          <a:p>
            <a:pPr algn="just">
              <a:lnSpc>
                <a:spcPct val="120000"/>
              </a:lnSpc>
              <a:buBlip>
                <a:blip r:embed="rId4"/>
              </a:buBlip>
            </a:pPr>
            <a:r>
              <a:rPr lang="it-IT" sz="2200" dirty="0" smtClean="0"/>
              <a:t>Il calendario </a:t>
            </a:r>
            <a:r>
              <a:rPr lang="it-IT" sz="2200" b="1" dirty="0" smtClean="0">
                <a:solidFill>
                  <a:srgbClr val="C00000"/>
                </a:solidFill>
              </a:rPr>
              <a:t>non riporta la sede ispettiva</a:t>
            </a:r>
            <a:r>
              <a:rPr lang="it-IT" sz="2200" dirty="0" smtClean="0"/>
              <a:t>, in quanto comunicata dal farmacista agli altri due componenti in prossimità temporale della visita.</a:t>
            </a:r>
          </a:p>
        </p:txBody>
      </p:sp>
    </p:spTree>
    <p:extLst>
      <p:ext uri="{BB962C8B-B14F-4D97-AF65-F5344CB8AC3E}">
        <p14:creationId xmlns:p14="http://schemas.microsoft.com/office/powerpoint/2010/main" xmlns="" val="631608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3CB06E13-05DD-44E6-A440-61D7BAA9BE27}"/>
              </a:ext>
            </a:extLst>
          </p:cNvPr>
          <p:cNvPicPr>
            <a:picLocks noChangeAspect="1"/>
          </p:cNvPicPr>
          <p:nvPr/>
        </p:nvPicPr>
        <p:blipFill>
          <a:blip r:embed="rId2" cstate="print"/>
          <a:stretch>
            <a:fillRect/>
          </a:stretch>
        </p:blipFill>
        <p:spPr>
          <a:xfrm>
            <a:off x="409123" y="132610"/>
            <a:ext cx="4006147" cy="592167"/>
          </a:xfrm>
          <a:prstGeom prst="rect">
            <a:avLst/>
          </a:prstGeom>
        </p:spPr>
      </p:pic>
      <p:sp>
        <p:nvSpPr>
          <p:cNvPr id="4" name="CasellaDiTesto 3"/>
          <p:cNvSpPr txBox="1"/>
          <p:nvPr/>
        </p:nvSpPr>
        <p:spPr>
          <a:xfrm>
            <a:off x="8191500" y="2486025"/>
            <a:ext cx="3305175" cy="2585323"/>
          </a:xfrm>
          <a:prstGeom prst="rect">
            <a:avLst/>
          </a:prstGeom>
          <a:solidFill>
            <a:schemeClr val="bg1"/>
          </a:solidFill>
          <a:ln w="19050">
            <a:solidFill>
              <a:schemeClr val="accent6">
                <a:lumMod val="75000"/>
              </a:schemeClr>
            </a:solidFill>
          </a:ln>
        </p:spPr>
        <p:txBody>
          <a:bodyPr wrap="square" rtlCol="0">
            <a:spAutoFit/>
          </a:bodyPr>
          <a:lstStyle/>
          <a:p>
            <a:r>
              <a:rPr lang="it-IT" b="1" dirty="0" smtClean="0">
                <a:solidFill>
                  <a:srgbClr val="C00000"/>
                </a:solidFill>
              </a:rPr>
              <a:t>BOLOGNA:    </a:t>
            </a:r>
            <a:r>
              <a:rPr lang="it-IT" b="1" dirty="0" err="1" smtClean="0">
                <a:solidFill>
                  <a:srgbClr val="C00000"/>
                </a:solidFill>
              </a:rPr>
              <a:t>N°</a:t>
            </a:r>
            <a:r>
              <a:rPr lang="it-IT" b="1" dirty="0" smtClean="0">
                <a:solidFill>
                  <a:srgbClr val="C00000"/>
                </a:solidFill>
              </a:rPr>
              <a:t> 125 FARMACIE</a:t>
            </a:r>
          </a:p>
          <a:p>
            <a:endParaRPr lang="it-IT" dirty="0" smtClean="0"/>
          </a:p>
          <a:p>
            <a:endParaRPr lang="it-IT" dirty="0" smtClean="0"/>
          </a:p>
          <a:p>
            <a:r>
              <a:rPr lang="it-IT" b="1" dirty="0" smtClean="0">
                <a:solidFill>
                  <a:schemeClr val="accent6">
                    <a:lumMod val="50000"/>
                  </a:schemeClr>
                </a:solidFill>
              </a:rPr>
              <a:t>PROVINCIA:  </a:t>
            </a:r>
            <a:r>
              <a:rPr lang="it-IT" b="1" dirty="0" err="1" smtClean="0">
                <a:solidFill>
                  <a:schemeClr val="accent6">
                    <a:lumMod val="50000"/>
                  </a:schemeClr>
                </a:solidFill>
              </a:rPr>
              <a:t>N°</a:t>
            </a:r>
            <a:r>
              <a:rPr lang="it-IT" b="1" dirty="0" smtClean="0">
                <a:solidFill>
                  <a:schemeClr val="accent6">
                    <a:lumMod val="50000"/>
                  </a:schemeClr>
                </a:solidFill>
              </a:rPr>
              <a:t> 139 FARMACIE </a:t>
            </a:r>
          </a:p>
          <a:p>
            <a:r>
              <a:rPr lang="it-IT" b="1" dirty="0" smtClean="0">
                <a:solidFill>
                  <a:schemeClr val="accent6">
                    <a:lumMod val="50000"/>
                  </a:schemeClr>
                </a:solidFill>
              </a:rPr>
              <a:t>                     +N° 11 DISPENSARI</a:t>
            </a:r>
          </a:p>
          <a:p>
            <a:endParaRPr lang="it-IT" dirty="0" smtClean="0"/>
          </a:p>
          <a:p>
            <a:endParaRPr lang="it-IT" dirty="0" smtClean="0"/>
          </a:p>
          <a:p>
            <a:r>
              <a:rPr lang="it-IT" b="1" dirty="0" smtClean="0">
                <a:solidFill>
                  <a:schemeClr val="accent1">
                    <a:lumMod val="75000"/>
                  </a:schemeClr>
                </a:solidFill>
              </a:rPr>
              <a:t>TOTALE: </a:t>
            </a:r>
            <a:r>
              <a:rPr lang="it-IT" b="1" dirty="0" err="1" smtClean="0">
                <a:solidFill>
                  <a:schemeClr val="accent1">
                    <a:lumMod val="75000"/>
                  </a:schemeClr>
                </a:solidFill>
              </a:rPr>
              <a:t>N°</a:t>
            </a:r>
            <a:r>
              <a:rPr lang="it-IT" b="1" dirty="0" smtClean="0">
                <a:solidFill>
                  <a:schemeClr val="accent1">
                    <a:lumMod val="75000"/>
                  </a:schemeClr>
                </a:solidFill>
              </a:rPr>
              <a:t> 267 FARMACIE</a:t>
            </a:r>
          </a:p>
          <a:p>
            <a:endParaRPr lang="it-IT" dirty="0" smtClean="0"/>
          </a:p>
        </p:txBody>
      </p:sp>
      <p:grpSp>
        <p:nvGrpSpPr>
          <p:cNvPr id="28" name="Gruppo 27"/>
          <p:cNvGrpSpPr/>
          <p:nvPr/>
        </p:nvGrpSpPr>
        <p:grpSpPr>
          <a:xfrm>
            <a:off x="1468861" y="1552060"/>
            <a:ext cx="6951036" cy="5305940"/>
            <a:chOff x="1021389" y="1424013"/>
            <a:chExt cx="6951036" cy="5305940"/>
          </a:xfrm>
        </p:grpSpPr>
        <p:pic>
          <p:nvPicPr>
            <p:cNvPr id="17" name="Picture 2" descr="undefined"/>
            <p:cNvPicPr>
              <a:picLocks noChangeAspect="1" noChangeArrowheads="1"/>
            </p:cNvPicPr>
            <p:nvPr/>
          </p:nvPicPr>
          <p:blipFill>
            <a:blip r:embed="rId3" cstate="print"/>
            <a:srcRect/>
            <a:stretch>
              <a:fillRect/>
            </a:stretch>
          </p:blipFill>
          <p:spPr bwMode="auto">
            <a:xfrm>
              <a:off x="1021389" y="1424013"/>
              <a:ext cx="5671225" cy="5305940"/>
            </a:xfrm>
            <a:prstGeom prst="rect">
              <a:avLst/>
            </a:prstGeom>
            <a:noFill/>
          </p:spPr>
        </p:pic>
        <p:sp>
          <p:nvSpPr>
            <p:cNvPr id="10" name="Rettangolo 9"/>
            <p:cNvSpPr/>
            <p:nvPr/>
          </p:nvSpPr>
          <p:spPr>
            <a:xfrm>
              <a:off x="5048251" y="1781175"/>
              <a:ext cx="245745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505451" y="6086475"/>
              <a:ext cx="2466974"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nda 1 19"/>
            <p:cNvSpPr/>
            <p:nvPr/>
          </p:nvSpPr>
          <p:spPr>
            <a:xfrm rot="5400000">
              <a:off x="4807088" y="3574915"/>
              <a:ext cx="2950724" cy="1981201"/>
            </a:xfrm>
            <a:prstGeom prst="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Nastro perforato 22"/>
            <p:cNvSpPr/>
            <p:nvPr/>
          </p:nvSpPr>
          <p:spPr>
            <a:xfrm rot="5400000">
              <a:off x="4687371" y="3711101"/>
              <a:ext cx="2078218" cy="1277826"/>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Nastro perforato 23"/>
            <p:cNvSpPr/>
            <p:nvPr/>
          </p:nvSpPr>
          <p:spPr>
            <a:xfrm rot="5400000">
              <a:off x="4166941" y="4468237"/>
              <a:ext cx="2159282" cy="1277826"/>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Nastro perforato 25"/>
            <p:cNvSpPr/>
            <p:nvPr/>
          </p:nvSpPr>
          <p:spPr>
            <a:xfrm rot="5400000">
              <a:off x="4560911" y="4962728"/>
              <a:ext cx="917385" cy="1277826"/>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9" name="CasellaDiTesto 28"/>
          <p:cNvSpPr txBox="1"/>
          <p:nvPr/>
        </p:nvSpPr>
        <p:spPr>
          <a:xfrm>
            <a:off x="4629150" y="1504950"/>
            <a:ext cx="2524125" cy="369332"/>
          </a:xfrm>
          <a:prstGeom prst="rect">
            <a:avLst/>
          </a:prstGeom>
          <a:solidFill>
            <a:schemeClr val="bg1"/>
          </a:solid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xmlns="" id="{76308871-073D-2F53-0E13-A1F9F9D8A81F}"/>
              </a:ext>
            </a:extLst>
          </p:cNvPr>
          <p:cNvSpPr txBox="1"/>
          <p:nvPr/>
        </p:nvSpPr>
        <p:spPr>
          <a:xfrm>
            <a:off x="823001" y="733425"/>
            <a:ext cx="10887075" cy="1077218"/>
          </a:xfrm>
          <a:prstGeom prst="rect">
            <a:avLst/>
          </a:prstGeom>
          <a:noFill/>
        </p:spPr>
        <p:txBody>
          <a:bodyPr wrap="square">
            <a:spAutoFit/>
          </a:bodyPr>
          <a:lstStyle/>
          <a:p>
            <a:pPr algn="ctr"/>
            <a:r>
              <a:rPr lang="it-IT" sz="3200" b="1" dirty="0" smtClean="0">
                <a:solidFill>
                  <a:srgbClr val="C00000"/>
                </a:solidFill>
              </a:rPr>
              <a:t>QUADRO COMPLESSIVO DELLE FARMACIE  NEL TERRITORIO AUSL BOLOGNA</a:t>
            </a:r>
          </a:p>
        </p:txBody>
      </p:sp>
    </p:spTree>
    <p:extLst>
      <p:ext uri="{BB962C8B-B14F-4D97-AF65-F5344CB8AC3E}">
        <p14:creationId xmlns:p14="http://schemas.microsoft.com/office/powerpoint/2010/main" xmlns="" val="631608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90015E22-A630-1E14-C0D5-6BADDDEF0E1D}"/>
              </a:ext>
            </a:extLst>
          </p:cNvPr>
          <p:cNvSpPr txBox="1"/>
          <p:nvPr/>
        </p:nvSpPr>
        <p:spPr>
          <a:xfrm>
            <a:off x="3156643" y="883803"/>
            <a:ext cx="6097508" cy="584775"/>
          </a:xfrm>
          <a:prstGeom prst="rect">
            <a:avLst/>
          </a:prstGeom>
          <a:noFill/>
        </p:spPr>
        <p:txBody>
          <a:bodyPr wrap="square">
            <a:spAutoFit/>
          </a:bodyPr>
          <a:lstStyle/>
          <a:p>
            <a:pPr marL="0" indent="0" algn="ctr">
              <a:buNone/>
            </a:pPr>
            <a:r>
              <a:rPr lang="it-IT" sz="3200" b="1" dirty="0" smtClean="0">
                <a:solidFill>
                  <a:srgbClr val="C00000"/>
                </a:solidFill>
              </a:rPr>
              <a:t>TIPOLOGIE </a:t>
            </a:r>
            <a:r>
              <a:rPr lang="it-IT" sz="3200" b="1" dirty="0" err="1" smtClean="0">
                <a:solidFill>
                  <a:srgbClr val="C00000"/>
                </a:solidFill>
              </a:rPr>
              <a:t>DI</a:t>
            </a:r>
            <a:r>
              <a:rPr lang="it-IT" sz="3200" b="1" dirty="0" smtClean="0">
                <a:solidFill>
                  <a:srgbClr val="C00000"/>
                </a:solidFill>
              </a:rPr>
              <a:t> ISPEZIONI</a:t>
            </a:r>
            <a:endParaRPr lang="it-IT" sz="3200" b="1" dirty="0">
              <a:solidFill>
                <a:srgbClr val="C00000"/>
              </a:solidFill>
            </a:endParaRPr>
          </a:p>
        </p:txBody>
      </p:sp>
      <p:pic>
        <p:nvPicPr>
          <p:cNvPr id="6" name="Immagine 5">
            <a:extLst>
              <a:ext uri="{FF2B5EF4-FFF2-40B4-BE49-F238E27FC236}">
                <a16:creationId xmlns:a16="http://schemas.microsoft.com/office/drawing/2014/main" xmlns="" id="{7A864145-F7BD-4C28-B2DA-578C5C99467E}"/>
              </a:ext>
            </a:extLst>
          </p:cNvPr>
          <p:cNvPicPr>
            <a:picLocks noChangeAspect="1"/>
          </p:cNvPicPr>
          <p:nvPr/>
        </p:nvPicPr>
        <p:blipFill>
          <a:blip r:embed="rId3" cstate="print"/>
          <a:stretch>
            <a:fillRect/>
          </a:stretch>
        </p:blipFill>
        <p:spPr>
          <a:xfrm>
            <a:off x="399598" y="304060"/>
            <a:ext cx="4006147" cy="592167"/>
          </a:xfrm>
          <a:prstGeom prst="rect">
            <a:avLst/>
          </a:prstGeom>
        </p:spPr>
      </p:pic>
      <p:graphicFrame>
        <p:nvGraphicFramePr>
          <p:cNvPr id="13" name="Diagramma 12"/>
          <p:cNvGraphicFramePr/>
          <p:nvPr/>
        </p:nvGraphicFramePr>
        <p:xfrm>
          <a:off x="1752570" y="1596033"/>
          <a:ext cx="8678768" cy="4942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2182845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TotalTime>
  <Words>1869</Words>
  <Application>Microsoft Office PowerPoint</Application>
  <PresentationFormat>Personalizzato</PresentationFormat>
  <Paragraphs>189</Paragraphs>
  <Slides>28</Slides>
  <Notes>16</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L'ISPEZIONE IN FARMACIA: STRUMENTO DI VERIFICA E SUPPORTO A GARANZIA DELLA QUALITÀ DELL'ASSISTENZA FARMACEUTICA TERRITORIALE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GESTIONE  AMMINISTRATIVA</vt:lpstr>
      <vt:lpstr>GESTIONE AMMINISTRATIVA</vt:lpstr>
      <vt:lpstr>GESTIONE IGIENICO-SANITARIA</vt:lpstr>
      <vt:lpstr>CONTENITORI TAGLIENTI E RIFIUTI SPECIALI</vt:lpstr>
      <vt:lpstr>TEST E VACCINAZIONI</vt:lpstr>
      <vt:lpstr>TEST E VACCINAZIONI</vt:lpstr>
      <vt:lpstr>HACCP</vt:lpstr>
      <vt:lpstr>GESTIONE TECNICO–PROFESSIONALE </vt:lpstr>
      <vt:lpstr>LABORATORIO GALENICO</vt:lpstr>
      <vt:lpstr>DOTAZIONE FARMACEUTICA</vt:lpstr>
      <vt:lpstr>STUPEFACENTI</vt:lpstr>
      <vt:lpstr>GESTIONE TECNICO PROFESSIONALE: ALTRE INFO</vt:lpstr>
      <vt:lpstr>CONCLUSIONE</vt:lpstr>
      <vt:lpstr>ESITO DELL’ISPEZIONE</vt:lpstr>
      <vt:lpstr>Diapositiva 27</vt:lpstr>
      <vt:lpstr>N.B.P. FARMACOPEA UFFICIALE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L'ISPEZIONE IN FARMACIA: STRUMENTO DI VERIFICA E SUPPORTO A GARANZIA DELLA QUALITÀ DELL'ASSISTENZA FARMACEUTICA TERRITORIALE</dc:title>
  <dc:creator>Giardini Denise</dc:creator>
  <cp:lastModifiedBy>Giardini Denise</cp:lastModifiedBy>
  <cp:revision>192</cp:revision>
  <dcterms:created xsi:type="dcterms:W3CDTF">2023-11-06T14:31:39Z</dcterms:created>
  <dcterms:modified xsi:type="dcterms:W3CDTF">2023-11-21T08:12:05Z</dcterms:modified>
</cp:coreProperties>
</file>